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93"/>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359"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408" r:id="rId88"/>
    <p:sldId id="355" r:id="rId89"/>
    <p:sldId id="356" r:id="rId90"/>
    <p:sldId id="357" r:id="rId91"/>
    <p:sldId id="358" r:id="rId92"/>
  </p:sldIdLst>
  <p:sldSz cx="9144000" cy="6858000" type="screen4x3"/>
  <p:notesSz cx="6858000" cy="91440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CA1"/>
    <a:srgbClr val="FFFFFF"/>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2" autoAdjust="0"/>
    <p:restoredTop sz="94444" autoAdjust="0"/>
  </p:normalViewPr>
  <p:slideViewPr>
    <p:cSldViewPr>
      <p:cViewPr varScale="1">
        <p:scale>
          <a:sx n="79" d="100"/>
          <a:sy n="79" d="100"/>
        </p:scale>
        <p:origin x="640"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4" Type="http://schemas.openxmlformats.org/officeDocument/2006/relationships/image" Target="../media/image13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 Id="rId9"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1/29/19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2</a:t>
            </a:fld>
            <a:endParaRPr lang="en-US" dirty="0"/>
          </a:p>
        </p:txBody>
      </p:sp>
    </p:spTree>
    <p:extLst>
      <p:ext uri="{BB962C8B-B14F-4D97-AF65-F5344CB8AC3E}">
        <p14:creationId xmlns:p14="http://schemas.microsoft.com/office/powerpoint/2010/main" val="1931263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with AR(1) Errors … maybe a couple per example (weak and strong) and show residuals. </a:t>
            </a:r>
          </a:p>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11</a:t>
            </a:fld>
            <a:endParaRPr lang="en-US" dirty="0"/>
          </a:p>
        </p:txBody>
      </p:sp>
    </p:spTree>
    <p:extLst>
      <p:ext uri="{BB962C8B-B14F-4D97-AF65-F5344CB8AC3E}">
        <p14:creationId xmlns:p14="http://schemas.microsoft.com/office/powerpoint/2010/main" val="3619623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with AR(1) Errors … maybe a couple per example (weak and strong) and show residuals. </a:t>
            </a:r>
          </a:p>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12</a:t>
            </a:fld>
            <a:endParaRPr lang="en-US" dirty="0"/>
          </a:p>
        </p:txBody>
      </p:sp>
    </p:spTree>
    <p:extLst>
      <p:ext uri="{BB962C8B-B14F-4D97-AF65-F5344CB8AC3E}">
        <p14:creationId xmlns:p14="http://schemas.microsoft.com/office/powerpoint/2010/main" val="960242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15</a:t>
            </a:fld>
            <a:endParaRPr lang="en-US" dirty="0"/>
          </a:p>
        </p:txBody>
      </p:sp>
    </p:spTree>
    <p:extLst>
      <p:ext uri="{BB962C8B-B14F-4D97-AF65-F5344CB8AC3E}">
        <p14:creationId xmlns:p14="http://schemas.microsoft.com/office/powerpoint/2010/main" val="192565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16</a:t>
            </a:fld>
            <a:endParaRPr lang="en-US" dirty="0"/>
          </a:p>
        </p:txBody>
      </p:sp>
    </p:spTree>
    <p:extLst>
      <p:ext uri="{BB962C8B-B14F-4D97-AF65-F5344CB8AC3E}">
        <p14:creationId xmlns:p14="http://schemas.microsoft.com/office/powerpoint/2010/main" val="145819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18</a:t>
            </a:fld>
            <a:endParaRPr lang="en-US" dirty="0"/>
          </a:p>
        </p:txBody>
      </p:sp>
    </p:spTree>
    <p:extLst>
      <p:ext uri="{BB962C8B-B14F-4D97-AF65-F5344CB8AC3E}">
        <p14:creationId xmlns:p14="http://schemas.microsoft.com/office/powerpoint/2010/main" val="2079998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 sure and demonstrate How to generate an AR(4) or AR(3) … you can show the model / polynomial on a Powerpoint slide on the screen and the R Studio / coding on the other half of the screen. </a:t>
            </a:r>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21</a:t>
            </a:fld>
            <a:endParaRPr lang="en-US" dirty="0"/>
          </a:p>
        </p:txBody>
      </p:sp>
    </p:spTree>
    <p:extLst>
      <p:ext uri="{BB962C8B-B14F-4D97-AF65-F5344CB8AC3E}">
        <p14:creationId xmlns:p14="http://schemas.microsoft.com/office/powerpoint/2010/main" val="3473312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 sure and demonstrate How to generate an AR(4) or AR(3) … you can show the model / polynomial on a Powerpoint slide on the screen and the R Studio / coding on the other half of the screen. </a:t>
            </a:r>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22</a:t>
            </a:fld>
            <a:endParaRPr lang="en-US" dirty="0"/>
          </a:p>
        </p:txBody>
      </p:sp>
    </p:spTree>
    <p:extLst>
      <p:ext uri="{BB962C8B-B14F-4D97-AF65-F5344CB8AC3E}">
        <p14:creationId xmlns:p14="http://schemas.microsoft.com/office/powerpoint/2010/main" val="87551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777383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801501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do we use / plot the extended autocorrelations?</a:t>
            </a:r>
          </a:p>
          <a:p>
            <a:endParaRPr lang="en-US" dirty="0"/>
          </a:p>
        </p:txBody>
      </p:sp>
      <p:sp>
        <p:nvSpPr>
          <p:cNvPr id="4" name="Slide Number Placeholder 3"/>
          <p:cNvSpPr>
            <a:spLocks noGrp="1"/>
          </p:cNvSpPr>
          <p:nvPr>
            <p:ph type="sldNum" sz="quarter" idx="5"/>
          </p:nvPr>
        </p:nvSpPr>
        <p:spPr/>
        <p:txBody>
          <a:bodyPr/>
          <a:lstStyle/>
          <a:p>
            <a:pPr>
              <a:defRPr/>
            </a:pPr>
            <a:fld id="{2E14C971-B9EC-446C-BCA0-65E203749BE7}" type="slidenum">
              <a:rPr lang="en-US" smtClean="0"/>
              <a:pPr>
                <a:defRPr/>
              </a:pPr>
              <a:t>31</a:t>
            </a:fld>
            <a:endParaRPr lang="en-US" dirty="0"/>
          </a:p>
        </p:txBody>
      </p:sp>
    </p:spTree>
    <p:extLst>
      <p:ext uri="{BB962C8B-B14F-4D97-AF65-F5344CB8AC3E}">
        <p14:creationId xmlns:p14="http://schemas.microsoft.com/office/powerpoint/2010/main" val="4152973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3</a:t>
            </a:fld>
            <a:endParaRPr lang="en-US" dirty="0"/>
          </a:p>
        </p:txBody>
      </p:sp>
    </p:spTree>
    <p:extLst>
      <p:ext uri="{BB962C8B-B14F-4D97-AF65-F5344CB8AC3E}">
        <p14:creationId xmlns:p14="http://schemas.microsoft.com/office/powerpoint/2010/main" val="2417878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34</a:t>
            </a:fld>
            <a:endParaRPr lang="en-US" dirty="0"/>
          </a:p>
        </p:txBody>
      </p:sp>
    </p:spTree>
    <p:extLst>
      <p:ext uri="{BB962C8B-B14F-4D97-AF65-F5344CB8AC3E}">
        <p14:creationId xmlns:p14="http://schemas.microsoft.com/office/powerpoint/2010/main" val="3881747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the first line? Y?</a:t>
            </a:r>
          </a:p>
        </p:txBody>
      </p:sp>
      <p:sp>
        <p:nvSpPr>
          <p:cNvPr id="4" name="Slide Number Placeholder 3"/>
          <p:cNvSpPr>
            <a:spLocks noGrp="1"/>
          </p:cNvSpPr>
          <p:nvPr>
            <p:ph type="sldNum" sz="quarter" idx="5"/>
          </p:nvPr>
        </p:nvSpPr>
        <p:spPr/>
        <p:txBody>
          <a:bodyPr/>
          <a:lstStyle/>
          <a:p>
            <a:pPr>
              <a:defRPr/>
            </a:pPr>
            <a:fld id="{2E14C971-B9EC-446C-BCA0-65E203749BE7}" type="slidenum">
              <a:rPr lang="en-US" smtClean="0"/>
              <a:pPr>
                <a:defRPr/>
              </a:pPr>
              <a:t>37</a:t>
            </a:fld>
            <a:endParaRPr lang="en-US" dirty="0"/>
          </a:p>
        </p:txBody>
      </p:sp>
    </p:spTree>
    <p:extLst>
      <p:ext uri="{BB962C8B-B14F-4D97-AF65-F5344CB8AC3E}">
        <p14:creationId xmlns:p14="http://schemas.microsoft.com/office/powerpoint/2010/main" val="2469751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14C971-B9EC-446C-BCA0-65E203749BE7}" type="slidenum">
              <a:rPr lang="en-US" smtClean="0"/>
              <a:pPr>
                <a:defRPr/>
              </a:pPr>
              <a:t>38</a:t>
            </a:fld>
            <a:endParaRPr lang="en-US" dirty="0"/>
          </a:p>
        </p:txBody>
      </p:sp>
    </p:spTree>
    <p:extLst>
      <p:ext uri="{BB962C8B-B14F-4D97-AF65-F5344CB8AC3E}">
        <p14:creationId xmlns:p14="http://schemas.microsoft.com/office/powerpoint/2010/main" val="426200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41</a:t>
            </a:fld>
            <a:endParaRPr lang="en-US" dirty="0"/>
          </a:p>
        </p:txBody>
      </p:sp>
    </p:spTree>
    <p:extLst>
      <p:ext uri="{BB962C8B-B14F-4D97-AF65-F5344CB8AC3E}">
        <p14:creationId xmlns:p14="http://schemas.microsoft.com/office/powerpoint/2010/main" val="456526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Derive at from Xtilde</a:t>
            </a:r>
          </a:p>
        </p:txBody>
      </p:sp>
      <p:sp>
        <p:nvSpPr>
          <p:cNvPr id="4" name="Slide Number Placeholder 3"/>
          <p:cNvSpPr>
            <a:spLocks noGrp="1"/>
          </p:cNvSpPr>
          <p:nvPr>
            <p:ph type="sldNum" sz="quarter" idx="5"/>
          </p:nvPr>
        </p:nvSpPr>
        <p:spPr/>
        <p:txBody>
          <a:bodyPr/>
          <a:lstStyle/>
          <a:p>
            <a:pPr>
              <a:defRPr/>
            </a:pPr>
            <a:fld id="{2E14C971-B9EC-446C-BCA0-65E203749BE7}" type="slidenum">
              <a:rPr lang="en-US" smtClean="0"/>
              <a:pPr>
                <a:defRPr/>
              </a:pPr>
              <a:t>44</a:t>
            </a:fld>
            <a:endParaRPr lang="en-US" dirty="0"/>
          </a:p>
        </p:txBody>
      </p:sp>
    </p:spTree>
    <p:extLst>
      <p:ext uri="{BB962C8B-B14F-4D97-AF65-F5344CB8AC3E}">
        <p14:creationId xmlns:p14="http://schemas.microsoft.com/office/powerpoint/2010/main" val="3212564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14C971-B9EC-446C-BCA0-65E203749BE7}" type="slidenum">
              <a:rPr lang="en-US" smtClean="0"/>
              <a:pPr>
                <a:defRPr/>
              </a:pPr>
              <a:t>45</a:t>
            </a:fld>
            <a:endParaRPr lang="en-US" dirty="0"/>
          </a:p>
        </p:txBody>
      </p:sp>
    </p:spTree>
    <p:extLst>
      <p:ext uri="{BB962C8B-B14F-4D97-AF65-F5344CB8AC3E}">
        <p14:creationId xmlns:p14="http://schemas.microsoft.com/office/powerpoint/2010/main" val="1125296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Add code… how to plot true autocorrelations of ARIMA models?</a:t>
            </a:r>
          </a:p>
          <a:p>
            <a:endParaRPr lang="en-US" dirty="0"/>
          </a:p>
        </p:txBody>
      </p:sp>
      <p:sp>
        <p:nvSpPr>
          <p:cNvPr id="4" name="Slide Number Placeholder 3"/>
          <p:cNvSpPr>
            <a:spLocks noGrp="1"/>
          </p:cNvSpPr>
          <p:nvPr>
            <p:ph type="sldNum" sz="quarter" idx="5"/>
          </p:nvPr>
        </p:nvSpPr>
        <p:spPr/>
        <p:txBody>
          <a:bodyPr/>
          <a:lstStyle/>
          <a:p>
            <a:pPr>
              <a:defRPr/>
            </a:pPr>
            <a:fld id="{2E14C971-B9EC-446C-BCA0-65E203749BE7}" type="slidenum">
              <a:rPr lang="en-US" smtClean="0"/>
              <a:pPr>
                <a:defRPr/>
              </a:pPr>
              <a:t>46</a:t>
            </a:fld>
            <a:endParaRPr lang="en-US" dirty="0"/>
          </a:p>
        </p:txBody>
      </p:sp>
    </p:spTree>
    <p:extLst>
      <p:ext uri="{BB962C8B-B14F-4D97-AF65-F5344CB8AC3E}">
        <p14:creationId xmlns:p14="http://schemas.microsoft.com/office/powerpoint/2010/main" val="3923847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Add code… how to plot true autocorrelations of ARIMA models?</a:t>
            </a:r>
          </a:p>
          <a:p>
            <a:endParaRPr lang="en-US" dirty="0"/>
          </a:p>
        </p:txBody>
      </p:sp>
      <p:sp>
        <p:nvSpPr>
          <p:cNvPr id="4" name="Slide Number Placeholder 3"/>
          <p:cNvSpPr>
            <a:spLocks noGrp="1"/>
          </p:cNvSpPr>
          <p:nvPr>
            <p:ph type="sldNum" sz="quarter" idx="5"/>
          </p:nvPr>
        </p:nvSpPr>
        <p:spPr/>
        <p:txBody>
          <a:bodyPr/>
          <a:lstStyle/>
          <a:p>
            <a:pPr>
              <a:defRPr/>
            </a:pPr>
            <a:fld id="{2E14C971-B9EC-446C-BCA0-65E203749BE7}" type="slidenum">
              <a:rPr lang="en-US" smtClean="0"/>
              <a:pPr>
                <a:defRPr/>
              </a:pPr>
              <a:t>47</a:t>
            </a:fld>
            <a:endParaRPr lang="en-US" dirty="0"/>
          </a:p>
        </p:txBody>
      </p:sp>
    </p:spTree>
    <p:extLst>
      <p:ext uri="{BB962C8B-B14F-4D97-AF65-F5344CB8AC3E}">
        <p14:creationId xmlns:p14="http://schemas.microsoft.com/office/powerpoint/2010/main" val="94924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Add code… how to plot true autocorrelations of ARIMA models?</a:t>
            </a:r>
          </a:p>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48</a:t>
            </a:fld>
            <a:endParaRPr lang="en-US" dirty="0"/>
          </a:p>
        </p:txBody>
      </p:sp>
    </p:spTree>
    <p:extLst>
      <p:ext uri="{BB962C8B-B14F-4D97-AF65-F5344CB8AC3E}">
        <p14:creationId xmlns:p14="http://schemas.microsoft.com/office/powerpoint/2010/main" val="26752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Add code… how to plot true autocorrelations of ARIMA models?</a:t>
            </a:r>
          </a:p>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49</a:t>
            </a:fld>
            <a:endParaRPr lang="en-US" dirty="0"/>
          </a:p>
        </p:txBody>
      </p:sp>
    </p:spTree>
    <p:extLst>
      <p:ext uri="{BB962C8B-B14F-4D97-AF65-F5344CB8AC3E}">
        <p14:creationId xmlns:p14="http://schemas.microsoft.com/office/powerpoint/2010/main" val="226503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4</a:t>
            </a:fld>
            <a:endParaRPr lang="en-US" dirty="0"/>
          </a:p>
        </p:txBody>
      </p:sp>
    </p:spTree>
    <p:extLst>
      <p:ext uri="{BB962C8B-B14F-4D97-AF65-F5344CB8AC3E}">
        <p14:creationId xmlns:p14="http://schemas.microsoft.com/office/powerpoint/2010/main" val="2881797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14C971-B9EC-446C-BCA0-65E203749BE7}" type="slidenum">
              <a:rPr lang="en-US" smtClean="0"/>
              <a:pPr>
                <a:defRPr/>
              </a:pPr>
              <a:t>50</a:t>
            </a:fld>
            <a:endParaRPr lang="en-US" dirty="0"/>
          </a:p>
        </p:txBody>
      </p:sp>
    </p:spTree>
    <p:extLst>
      <p:ext uri="{BB962C8B-B14F-4D97-AF65-F5344CB8AC3E}">
        <p14:creationId xmlns:p14="http://schemas.microsoft.com/office/powerpoint/2010/main" val="3205047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Add code… how to plot true autocorrelations of ARIMA models?</a:t>
            </a:r>
          </a:p>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51</a:t>
            </a:fld>
            <a:endParaRPr lang="en-US" dirty="0"/>
          </a:p>
        </p:txBody>
      </p:sp>
    </p:spTree>
    <p:extLst>
      <p:ext uri="{BB962C8B-B14F-4D97-AF65-F5344CB8AC3E}">
        <p14:creationId xmlns:p14="http://schemas.microsoft.com/office/powerpoint/2010/main" val="628057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Add code… how to plot true autocorrelations of ARIMA models?</a:t>
            </a:r>
          </a:p>
          <a:p>
            <a:endParaRPr lang="en-US" b="1"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52</a:t>
            </a:fld>
            <a:endParaRPr lang="en-US" dirty="0"/>
          </a:p>
        </p:txBody>
      </p:sp>
    </p:spTree>
    <p:extLst>
      <p:ext uri="{BB962C8B-B14F-4D97-AF65-F5344CB8AC3E}">
        <p14:creationId xmlns:p14="http://schemas.microsoft.com/office/powerpoint/2010/main" val="289855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Add code… how to plot true autocorrelations of ARIMA models?</a:t>
            </a:r>
          </a:p>
          <a:p>
            <a:endParaRPr lang="en-US" b="1"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53</a:t>
            </a:fld>
            <a:endParaRPr lang="en-US" dirty="0"/>
          </a:p>
        </p:txBody>
      </p:sp>
    </p:spTree>
    <p:extLst>
      <p:ext uri="{BB962C8B-B14F-4D97-AF65-F5344CB8AC3E}">
        <p14:creationId xmlns:p14="http://schemas.microsoft.com/office/powerpoint/2010/main" val="797842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14C971-B9EC-446C-BCA0-65E203749BE7}" type="slidenum">
              <a:rPr lang="en-US" smtClean="0"/>
              <a:pPr>
                <a:defRPr/>
              </a:pPr>
              <a:t>54</a:t>
            </a:fld>
            <a:endParaRPr lang="en-US" dirty="0"/>
          </a:p>
        </p:txBody>
      </p:sp>
    </p:spTree>
    <p:extLst>
      <p:ext uri="{BB962C8B-B14F-4D97-AF65-F5344CB8AC3E}">
        <p14:creationId xmlns:p14="http://schemas.microsoft.com/office/powerpoint/2010/main" val="279183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120371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707965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r>
              <a:rPr lang="en-US" dirty="0"/>
              <a:t>Keep as slide?  Maybe add a Lightboard as well? </a:t>
            </a:r>
          </a:p>
        </p:txBody>
      </p:sp>
    </p:spTree>
    <p:extLst>
      <p:ext uri="{BB962C8B-B14F-4D97-AF65-F5344CB8AC3E}">
        <p14:creationId xmlns:p14="http://schemas.microsoft.com/office/powerpoint/2010/main" val="3991776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918010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870935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5</a:t>
            </a:fld>
            <a:endParaRPr lang="en-US" dirty="0"/>
          </a:p>
        </p:txBody>
      </p:sp>
    </p:spTree>
    <p:extLst>
      <p:ext uri="{BB962C8B-B14F-4D97-AF65-F5344CB8AC3E}">
        <p14:creationId xmlns:p14="http://schemas.microsoft.com/office/powerpoint/2010/main" val="4090493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506536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71</a:t>
            </a:fld>
            <a:endParaRPr lang="en-US" dirty="0"/>
          </a:p>
        </p:txBody>
      </p:sp>
    </p:spTree>
    <p:extLst>
      <p:ext uri="{BB962C8B-B14F-4D97-AF65-F5344CB8AC3E}">
        <p14:creationId xmlns:p14="http://schemas.microsoft.com/office/powerpoint/2010/main" val="2755559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898899" rtl="0" eaLnBrk="0" fontAlgn="base" latinLnBrk="0" hangingPunct="0">
              <a:lnSpc>
                <a:spcPct val="100000"/>
              </a:lnSpc>
              <a:spcBef>
                <a:spcPct val="0"/>
              </a:spcBef>
              <a:spcAft>
                <a:spcPct val="0"/>
              </a:spcAft>
              <a:buClrTx/>
              <a:buSzTx/>
              <a:buFontTx/>
              <a:buNone/>
              <a:tabLst/>
              <a:defRPr/>
            </a:pPr>
            <a:fld id="{2E14C971-B9EC-446C-BCA0-65E203749BE7}" type="slidenum">
              <a:rPr kumimoji="0" lang="en-US" sz="1000" b="0" i="1"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898899" rtl="0" eaLnBrk="0" fontAlgn="base" latinLnBrk="0" hangingPunct="0">
                <a:lnSpc>
                  <a:spcPct val="100000"/>
                </a:lnSpc>
                <a:spcBef>
                  <a:spcPct val="0"/>
                </a:spcBef>
                <a:spcAft>
                  <a:spcPct val="0"/>
                </a:spcAft>
                <a:buClrTx/>
                <a:buSzTx/>
                <a:buFontTx/>
                <a:buNone/>
                <a:tabLst/>
                <a:defRPr/>
              </a:pPr>
              <a:t>74</a:t>
            </a:fld>
            <a:endParaRPr kumimoji="0" lang="en-US" sz="1000" b="0" i="1"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699987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898899" rtl="0" eaLnBrk="0" fontAlgn="base" latinLnBrk="0" hangingPunct="0">
              <a:lnSpc>
                <a:spcPct val="100000"/>
              </a:lnSpc>
              <a:spcBef>
                <a:spcPct val="0"/>
              </a:spcBef>
              <a:spcAft>
                <a:spcPct val="0"/>
              </a:spcAft>
              <a:buClrTx/>
              <a:buSzTx/>
              <a:buFontTx/>
              <a:buNone/>
              <a:tabLst/>
              <a:defRPr/>
            </a:pPr>
            <a:fld id="{2E14C971-B9EC-446C-BCA0-65E203749BE7}" type="slidenum">
              <a:rPr kumimoji="0" lang="en-US" sz="1000" b="0" i="1"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898899" rtl="0" eaLnBrk="0" fontAlgn="base" latinLnBrk="0" hangingPunct="0">
                <a:lnSpc>
                  <a:spcPct val="100000"/>
                </a:lnSpc>
                <a:spcBef>
                  <a:spcPct val="0"/>
                </a:spcBef>
                <a:spcAft>
                  <a:spcPct val="0"/>
                </a:spcAft>
                <a:buClrTx/>
                <a:buSzTx/>
                <a:buFontTx/>
                <a:buNone/>
                <a:tabLst/>
                <a:defRPr/>
              </a:pPr>
              <a:t>75</a:t>
            </a:fld>
            <a:endParaRPr kumimoji="0" lang="en-US" sz="1000" b="0" i="1"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9732464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78</a:t>
            </a:fld>
            <a:endParaRPr lang="en-US" dirty="0"/>
          </a:p>
        </p:txBody>
      </p:sp>
    </p:spTree>
    <p:extLst>
      <p:ext uri="{BB962C8B-B14F-4D97-AF65-F5344CB8AC3E}">
        <p14:creationId xmlns:p14="http://schemas.microsoft.com/office/powerpoint/2010/main" val="854207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sz="1200" dirty="0"/>
              <a:t>we will return to these Factor Tables when we</a:t>
            </a:r>
            <a:r>
              <a:rPr lang="en-US" sz="1200" b="1" u="sng" dirty="0"/>
              <a:t> fit </a:t>
            </a:r>
            <a:r>
              <a:rPr lang="en-US" sz="1200" dirty="0"/>
              <a:t>seasonal models to data</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sz="1200" dirty="0"/>
              <a:t>Paperclip page 219.</a:t>
            </a:r>
          </a:p>
          <a:p>
            <a:endParaRPr lang="en-US" dirty="0"/>
          </a:p>
        </p:txBody>
      </p:sp>
    </p:spTree>
    <p:extLst>
      <p:ext uri="{BB962C8B-B14F-4D97-AF65-F5344CB8AC3E}">
        <p14:creationId xmlns:p14="http://schemas.microsoft.com/office/powerpoint/2010/main" val="134114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6</a:t>
            </a:fld>
            <a:endParaRPr lang="en-US" dirty="0"/>
          </a:p>
        </p:txBody>
      </p:sp>
    </p:spTree>
    <p:extLst>
      <p:ext uri="{BB962C8B-B14F-4D97-AF65-F5344CB8AC3E}">
        <p14:creationId xmlns:p14="http://schemas.microsoft.com/office/powerpoint/2010/main" val="1796248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7</a:t>
            </a:fld>
            <a:endParaRPr lang="en-US" dirty="0"/>
          </a:p>
        </p:txBody>
      </p:sp>
    </p:spTree>
    <p:extLst>
      <p:ext uri="{BB962C8B-B14F-4D97-AF65-F5344CB8AC3E}">
        <p14:creationId xmlns:p14="http://schemas.microsoft.com/office/powerpoint/2010/main" val="1610586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8</a:t>
            </a:fld>
            <a:endParaRPr lang="en-US" dirty="0"/>
          </a:p>
        </p:txBody>
      </p:sp>
    </p:spTree>
    <p:extLst>
      <p:ext uri="{BB962C8B-B14F-4D97-AF65-F5344CB8AC3E}">
        <p14:creationId xmlns:p14="http://schemas.microsoft.com/office/powerpoint/2010/main" val="3476191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9</a:t>
            </a:fld>
            <a:endParaRPr lang="en-US" dirty="0"/>
          </a:p>
        </p:txBody>
      </p:sp>
    </p:spTree>
    <p:extLst>
      <p:ext uri="{BB962C8B-B14F-4D97-AF65-F5344CB8AC3E}">
        <p14:creationId xmlns:p14="http://schemas.microsoft.com/office/powerpoint/2010/main" val="2476099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slides with AR(1) Errors … maybe a couple per example (weak and strong) and show residuals. </a:t>
            </a:r>
          </a:p>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10</a:t>
            </a:fld>
            <a:endParaRPr lang="en-US" dirty="0"/>
          </a:p>
        </p:txBody>
      </p:sp>
    </p:spTree>
    <p:extLst>
      <p:ext uri="{BB962C8B-B14F-4D97-AF65-F5344CB8AC3E}">
        <p14:creationId xmlns:p14="http://schemas.microsoft.com/office/powerpoint/2010/main" val="1665577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343632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7" r:id="rId9"/>
    <p:sldLayoutId id="2147483706"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gif"/><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4.png"/><Relationship Id="rId11" Type="http://schemas.openxmlformats.org/officeDocument/2006/relationships/image" Target="../media/image33.tiff"/><Relationship Id="rId5" Type="http://schemas.openxmlformats.org/officeDocument/2006/relationships/image" Target="../media/image5.gif"/><Relationship Id="rId10" Type="http://schemas.openxmlformats.org/officeDocument/2006/relationships/image" Target="../media/image32.tiff"/><Relationship Id="rId4" Type="http://schemas.openxmlformats.org/officeDocument/2006/relationships/image" Target="../media/image4.gif"/><Relationship Id="rId9" Type="http://schemas.openxmlformats.org/officeDocument/2006/relationships/image" Target="../media/image31.tiff"/></Relationships>
</file>

<file path=ppt/slides/_rels/slide1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gif"/><Relationship Id="rId7"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5.tiff"/><Relationship Id="rId11" Type="http://schemas.openxmlformats.org/officeDocument/2006/relationships/image" Target="../media/image43.png"/><Relationship Id="rId5" Type="http://schemas.openxmlformats.org/officeDocument/2006/relationships/image" Target="../media/image34.tiff"/><Relationship Id="rId10" Type="http://schemas.openxmlformats.org/officeDocument/2006/relationships/image" Target="../media/image44.png"/><Relationship Id="rId4" Type="http://schemas.openxmlformats.org/officeDocument/2006/relationships/image" Target="../media/image33.tiff"/><Relationship Id="rId9" Type="http://schemas.openxmlformats.org/officeDocument/2006/relationships/image" Target="../media/image6.gif"/></Relationships>
</file>

<file path=ppt/slides/_rels/slide12.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52.png"/><Relationship Id="rId7" Type="http://schemas.openxmlformats.org/officeDocument/2006/relationships/image" Target="../media/image34.tif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3.tiff"/><Relationship Id="rId5" Type="http://schemas.openxmlformats.org/officeDocument/2006/relationships/image" Target="../media/image6.gif"/><Relationship Id="rId4" Type="http://schemas.openxmlformats.org/officeDocument/2006/relationships/image" Target="../media/image45.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40.tiff"/><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gif"/><Relationship Id="rId7"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66.png"/><Relationship Id="rId5" Type="http://schemas.openxmlformats.org/officeDocument/2006/relationships/image" Target="../media/image46.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oleObject" Target="../embeddings/oleObject2.bin"/><Relationship Id="rId7" Type="http://schemas.openxmlformats.org/officeDocument/2006/relationships/image" Target="../media/image49.jpg"/><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48.wmf"/><Relationship Id="rId5" Type="http://schemas.openxmlformats.org/officeDocument/2006/relationships/oleObject" Target="../embeddings/oleObject3.bin"/><Relationship Id="rId4" Type="http://schemas.openxmlformats.org/officeDocument/2006/relationships/image" Target="../media/image47.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54.wmf"/><Relationship Id="rId18" Type="http://schemas.openxmlformats.org/officeDocument/2006/relationships/oleObject" Target="../embeddings/oleObject11.bin"/><Relationship Id="rId3" Type="http://schemas.openxmlformats.org/officeDocument/2006/relationships/notesSlide" Target="../notesSlides/notesSlide18.xml"/><Relationship Id="rId21" Type="http://schemas.openxmlformats.org/officeDocument/2006/relationships/image" Target="../media/image58.wmf"/><Relationship Id="rId7" Type="http://schemas.openxmlformats.org/officeDocument/2006/relationships/image" Target="../media/image51.wmf"/><Relationship Id="rId12" Type="http://schemas.openxmlformats.org/officeDocument/2006/relationships/oleObject" Target="../embeddings/oleObject8.bin"/><Relationship Id="rId17" Type="http://schemas.openxmlformats.org/officeDocument/2006/relationships/image" Target="../media/image56.wmf"/><Relationship Id="rId2" Type="http://schemas.openxmlformats.org/officeDocument/2006/relationships/slideLayout" Target="../slideLayouts/slideLayout8.xml"/><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image" Target="../media/image55.wmf"/><Relationship Id="rId10" Type="http://schemas.openxmlformats.org/officeDocument/2006/relationships/oleObject" Target="../embeddings/oleObject7.bin"/><Relationship Id="rId19" Type="http://schemas.openxmlformats.org/officeDocument/2006/relationships/image" Target="../media/image57.wmf"/><Relationship Id="rId4" Type="http://schemas.openxmlformats.org/officeDocument/2006/relationships/oleObject" Target="../embeddings/oleObject4.bin"/><Relationship Id="rId9" Type="http://schemas.openxmlformats.org/officeDocument/2006/relationships/image" Target="../media/image52.wmf"/><Relationship Id="rId14" Type="http://schemas.openxmlformats.org/officeDocument/2006/relationships/oleObject" Target="../embeddings/oleObject9.bin"/><Relationship Id="rId22"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gif"/><Relationship Id="rId7" Type="http://schemas.openxmlformats.org/officeDocument/2006/relationships/image" Target="../media/image7.png"/><Relationship Id="rId12"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6.gif"/><Relationship Id="rId11" Type="http://schemas.openxmlformats.org/officeDocument/2006/relationships/image" Target="../media/image11.png"/><Relationship Id="rId5" Type="http://schemas.openxmlformats.org/officeDocument/2006/relationships/image" Target="../media/image5.gif"/><Relationship Id="rId10" Type="http://schemas.openxmlformats.org/officeDocument/2006/relationships/image" Target="../media/image8.tiff"/><Relationship Id="rId4" Type="http://schemas.openxmlformats.org/officeDocument/2006/relationships/image" Target="../media/image4.gif"/><Relationship Id="rId9"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5.png"/><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74.png"/><Relationship Id="rId5" Type="http://schemas.openxmlformats.org/officeDocument/2006/relationships/image" Target="../media/image60.wmf"/><Relationship Id="rId4"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9.xml"/><Relationship Id="rId7" Type="http://schemas.openxmlformats.org/officeDocument/2006/relationships/image" Target="../media/image61.wmf"/><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oleObject" Target="../embeddings/oleObject15.bin"/><Relationship Id="rId11" Type="http://schemas.openxmlformats.org/officeDocument/2006/relationships/image" Target="../media/image64.jpg"/><Relationship Id="rId5" Type="http://schemas.openxmlformats.org/officeDocument/2006/relationships/image" Target="../media/image60.wmf"/><Relationship Id="rId10" Type="http://schemas.openxmlformats.org/officeDocument/2006/relationships/image" Target="../media/image63.jpg"/><Relationship Id="rId4" Type="http://schemas.openxmlformats.org/officeDocument/2006/relationships/oleObject" Target="../embeddings/oleObject14.bin"/><Relationship Id="rId9" Type="http://schemas.openxmlformats.org/officeDocument/2006/relationships/image" Target="../media/image62.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20.xml"/><Relationship Id="rId7" Type="http://schemas.openxmlformats.org/officeDocument/2006/relationships/image" Target="../media/image66.wmf"/><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oleObject" Target="../embeddings/oleObject18.bin"/><Relationship Id="rId5" Type="http://schemas.openxmlformats.org/officeDocument/2006/relationships/image" Target="../media/image65.wmf"/><Relationship Id="rId4" Type="http://schemas.openxmlformats.org/officeDocument/2006/relationships/oleObject" Target="../embeddings/oleObject17.bin"/><Relationship Id="rId9" Type="http://schemas.openxmlformats.org/officeDocument/2006/relationships/image" Target="../media/image67.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68.wmf"/><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oleObject" Target="../embeddings/oleObject20.bin"/><Relationship Id="rId5" Type="http://schemas.openxmlformats.org/officeDocument/2006/relationships/image" Target="../media/image70.jpg"/><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notesSlide" Target="../notesSlides/notesSlide22.xml"/><Relationship Id="rId7" Type="http://schemas.openxmlformats.org/officeDocument/2006/relationships/oleObject" Target="../embeddings/oleObject21.bin"/><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7.tiff"/><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03.png"/><Relationship Id="rId3" Type="http://schemas.openxmlformats.org/officeDocument/2006/relationships/notesSlide" Target="../notesSlides/notesSlide24.xml"/><Relationship Id="rId7" Type="http://schemas.openxmlformats.org/officeDocument/2006/relationships/image" Target="../media/image73.tiff"/><Relationship Id="rId12" Type="http://schemas.openxmlformats.org/officeDocument/2006/relationships/image" Target="../media/image102.png"/><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image" Target="../media/image72.tiff"/><Relationship Id="rId11" Type="http://schemas.openxmlformats.org/officeDocument/2006/relationships/image" Target="../media/image79.png"/><Relationship Id="rId5" Type="http://schemas.openxmlformats.org/officeDocument/2006/relationships/image" Target="../media/image68.wmf"/><Relationship Id="rId10" Type="http://schemas.openxmlformats.org/officeDocument/2006/relationships/image" Target="../media/image78.tiff"/><Relationship Id="rId4" Type="http://schemas.openxmlformats.org/officeDocument/2006/relationships/oleObject" Target="../embeddings/oleObject22.bin"/><Relationship Id="rId9" Type="http://schemas.openxmlformats.org/officeDocument/2006/relationships/image" Target="../media/image77.tiff"/><Relationship Id="rId1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8.wmf"/><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oleObject" Target="../embeddings/oleObject23.bin"/><Relationship Id="rId5" Type="http://schemas.openxmlformats.org/officeDocument/2006/relationships/image" Target="../media/image81.tiff"/><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vmlDrawing" Target="../drawings/vmlDrawing11.vml"/><Relationship Id="rId6" Type="http://schemas.openxmlformats.org/officeDocument/2006/relationships/image" Target="../media/image68.wmf"/><Relationship Id="rId5" Type="http://schemas.openxmlformats.org/officeDocument/2006/relationships/oleObject" Target="../embeddings/oleObject24.bin"/><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88.tiff"/><Relationship Id="rId5" Type="http://schemas.openxmlformats.org/officeDocument/2006/relationships/image" Target="../media/image87.png"/><Relationship Id="rId4" Type="http://schemas.openxmlformats.org/officeDocument/2006/relationships/image" Target="../media/image86.tiff"/></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86.tiff"/><Relationship Id="rId5" Type="http://schemas.openxmlformats.org/officeDocument/2006/relationships/image" Target="../media/image85.tiff"/><Relationship Id="rId4" Type="http://schemas.openxmlformats.org/officeDocument/2006/relationships/image" Target="../media/image90.tiff"/></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gif"/><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gif"/><Relationship Id="rId11" Type="http://schemas.openxmlformats.org/officeDocument/2006/relationships/image" Target="../media/image9.tiff"/><Relationship Id="rId5" Type="http://schemas.openxmlformats.org/officeDocument/2006/relationships/image" Target="../media/image5.gif"/><Relationship Id="rId10" Type="http://schemas.openxmlformats.org/officeDocument/2006/relationships/image" Target="../media/image16.tiff"/><Relationship Id="rId4" Type="http://schemas.openxmlformats.org/officeDocument/2006/relationships/image" Target="../media/image4.gif"/><Relationship Id="rId9" Type="http://schemas.openxmlformats.org/officeDocument/2006/relationships/image" Target="../media/image15.tiff"/></Relationships>
</file>

<file path=ppt/slides/_rels/slide50.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93.tiff"/><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89.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88.tiff"/><Relationship Id="rId4" Type="http://schemas.openxmlformats.org/officeDocument/2006/relationships/image" Target="../media/image96.tiff"/></Relationships>
</file>

<file path=ppt/slides/_rels/slide53.xml.rels><?xml version="1.0" encoding="UTF-8" standalone="yes"?>
<Relationships xmlns="http://schemas.openxmlformats.org/package/2006/relationships"><Relationship Id="rId3" Type="http://schemas.openxmlformats.org/officeDocument/2006/relationships/image" Target="../media/image96.tiff"/><Relationship Id="rId7" Type="http://schemas.openxmlformats.org/officeDocument/2006/relationships/image" Target="../media/image95.tiff"/><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tiff"/></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101.png"/><Relationship Id="rId4" Type="http://schemas.openxmlformats.org/officeDocument/2006/relationships/image" Target="../media/image91.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7.png"/><Relationship Id="rId7"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5.tiff"/><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1.png"/></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107.png"/><Relationship Id="rId3" Type="http://schemas.openxmlformats.org/officeDocument/2006/relationships/notesSlide" Target="../notesSlides/notesSlide35.xml"/><Relationship Id="rId7" Type="http://schemas.openxmlformats.org/officeDocument/2006/relationships/image" Target="../media/image103.wmf"/><Relationship Id="rId12" Type="http://schemas.openxmlformats.org/officeDocument/2006/relationships/image" Target="../media/image106.png"/><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oleObject" Target="../embeddings/oleObject26.bin"/><Relationship Id="rId11" Type="http://schemas.openxmlformats.org/officeDocument/2006/relationships/image" Target="../media/image105.wmf"/><Relationship Id="rId5" Type="http://schemas.openxmlformats.org/officeDocument/2006/relationships/image" Target="../media/image102.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104.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notesSlide" Target="../notesSlides/notesSlide36.xml"/><Relationship Id="rId7" Type="http://schemas.openxmlformats.org/officeDocument/2006/relationships/oleObject" Target="../embeddings/oleObject30.bin"/><Relationship Id="rId2" Type="http://schemas.openxmlformats.org/officeDocument/2006/relationships/slideLayout" Target="../slideLayouts/slideLayout8.xml"/><Relationship Id="rId1" Type="http://schemas.openxmlformats.org/officeDocument/2006/relationships/vmlDrawing" Target="../drawings/vmlDrawing13.vml"/><Relationship Id="rId6" Type="http://schemas.openxmlformats.org/officeDocument/2006/relationships/image" Target="../media/image108.wmf"/><Relationship Id="rId5" Type="http://schemas.openxmlformats.org/officeDocument/2006/relationships/oleObject" Target="../embeddings/oleObject29.bin"/><Relationship Id="rId4" Type="http://schemas.openxmlformats.org/officeDocument/2006/relationships/image" Target="../media/image110.jpg"/></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115.wmf"/><Relationship Id="rId3" Type="http://schemas.openxmlformats.org/officeDocument/2006/relationships/notesSlide" Target="../notesSlides/notesSlide37.xml"/><Relationship Id="rId7" Type="http://schemas.openxmlformats.org/officeDocument/2006/relationships/image" Target="../media/image112.wmf"/><Relationship Id="rId12" Type="http://schemas.openxmlformats.org/officeDocument/2006/relationships/oleObject" Target="../embeddings/oleObject35.bin"/><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oleObject" Target="../embeddings/oleObject32.bin"/><Relationship Id="rId11" Type="http://schemas.openxmlformats.org/officeDocument/2006/relationships/image" Target="../media/image114.wmf"/><Relationship Id="rId5" Type="http://schemas.openxmlformats.org/officeDocument/2006/relationships/image" Target="../media/image111.wmf"/><Relationship Id="rId15" Type="http://schemas.openxmlformats.org/officeDocument/2006/relationships/image" Target="../media/image116.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113.wmf"/><Relationship Id="rId14" Type="http://schemas.openxmlformats.org/officeDocument/2006/relationships/oleObject" Target="../embeddings/oleObject36.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42.png"/><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image" Target="../media/image118.png"/><Relationship Id="rId5" Type="http://schemas.openxmlformats.org/officeDocument/2006/relationships/image" Target="../media/image117.wmf"/><Relationship Id="rId4" Type="http://schemas.openxmlformats.org/officeDocument/2006/relationships/oleObject" Target="../embeddings/oleObject37.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vmlDrawing" Target="../drawings/vmlDrawing16.vml"/><Relationship Id="rId6" Type="http://schemas.openxmlformats.org/officeDocument/2006/relationships/image" Target="../media/image120.png"/><Relationship Id="rId5" Type="http://schemas.openxmlformats.org/officeDocument/2006/relationships/image" Target="../media/image119.wmf"/><Relationship Id="rId4" Type="http://schemas.openxmlformats.org/officeDocument/2006/relationships/oleObject" Target="../embeddings/oleObject38.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vmlDrawing" Target="../drawings/vmlDrawing17.vml"/><Relationship Id="rId6" Type="http://schemas.openxmlformats.org/officeDocument/2006/relationships/image" Target="../media/image122.png"/><Relationship Id="rId5" Type="http://schemas.openxmlformats.org/officeDocument/2006/relationships/image" Target="../media/image121.wmf"/><Relationship Id="rId4" Type="http://schemas.openxmlformats.org/officeDocument/2006/relationships/oleObject" Target="../embeddings/oleObject39.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gif"/><Relationship Id="rId7"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24.tiff"/><Relationship Id="rId5" Type="http://schemas.openxmlformats.org/officeDocument/2006/relationships/image" Target="../media/image5.gif"/><Relationship Id="rId10" Type="http://schemas.openxmlformats.org/officeDocument/2006/relationships/image" Target="../media/image23.tiff"/><Relationship Id="rId4" Type="http://schemas.openxmlformats.org/officeDocument/2006/relationships/image" Target="../media/image4.gif"/><Relationship Id="rId9" Type="http://schemas.openxmlformats.org/officeDocument/2006/relationships/image" Target="../media/image22.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41.xml"/><Relationship Id="rId7" Type="http://schemas.openxmlformats.org/officeDocument/2006/relationships/image" Target="../media/image124.wmf"/><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oleObject" Target="../embeddings/oleObject41.bin"/><Relationship Id="rId5" Type="http://schemas.openxmlformats.org/officeDocument/2006/relationships/image" Target="../media/image123.wmf"/><Relationship Id="rId4" Type="http://schemas.openxmlformats.org/officeDocument/2006/relationships/oleObject" Target="../embeddings/oleObject40.bin"/><Relationship Id="rId9" Type="http://schemas.openxmlformats.org/officeDocument/2006/relationships/image" Target="../media/image125.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27.png"/><Relationship Id="rId2" Type="http://schemas.openxmlformats.org/officeDocument/2006/relationships/slideLayout" Target="../slideLayouts/slideLayout9.xml"/><Relationship Id="rId1" Type="http://schemas.openxmlformats.org/officeDocument/2006/relationships/vmlDrawing" Target="../drawings/vmlDrawing19.vml"/><Relationship Id="rId6" Type="http://schemas.openxmlformats.org/officeDocument/2006/relationships/image" Target="../media/image117.wmf"/><Relationship Id="rId5" Type="http://schemas.openxmlformats.org/officeDocument/2006/relationships/oleObject" Target="../embeddings/oleObject43.bin"/><Relationship Id="rId4" Type="http://schemas.openxmlformats.org/officeDocument/2006/relationships/image" Target="../media/image126.tiff"/></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129.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44.xml"/><Relationship Id="rId7" Type="http://schemas.openxmlformats.org/officeDocument/2006/relationships/image" Target="../media/image131.wmf"/><Relationship Id="rId2" Type="http://schemas.openxmlformats.org/officeDocument/2006/relationships/slideLayout" Target="../slideLayouts/slideLayout8.xml"/><Relationship Id="rId1" Type="http://schemas.openxmlformats.org/officeDocument/2006/relationships/vmlDrawing" Target="../drawings/vmlDrawing20.vml"/><Relationship Id="rId6" Type="http://schemas.openxmlformats.org/officeDocument/2006/relationships/oleObject" Target="../embeddings/oleObject45.bin"/><Relationship Id="rId11" Type="http://schemas.openxmlformats.org/officeDocument/2006/relationships/image" Target="../media/image133.wmf"/><Relationship Id="rId5" Type="http://schemas.openxmlformats.org/officeDocument/2006/relationships/image" Target="../media/image130.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132.wmf"/></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137.gif"/><Relationship Id="rId5" Type="http://schemas.openxmlformats.org/officeDocument/2006/relationships/image" Target="../media/image136.gif"/><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gif"/><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6.gif"/><Relationship Id="rId11" Type="http://schemas.openxmlformats.org/officeDocument/2006/relationships/image" Target="../media/image27.tiff"/><Relationship Id="rId5" Type="http://schemas.openxmlformats.org/officeDocument/2006/relationships/image" Target="../media/image5.gif"/><Relationship Id="rId10" Type="http://schemas.openxmlformats.org/officeDocument/2006/relationships/image" Target="../media/image26.tiff"/><Relationship Id="rId4" Type="http://schemas.openxmlformats.org/officeDocument/2006/relationships/image" Target="../media/image4.gif"/><Relationship Id="rId9" Type="http://schemas.openxmlformats.org/officeDocument/2006/relationships/image" Target="../media/image25.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9.xml"/><Relationship Id="rId1" Type="http://schemas.openxmlformats.org/officeDocument/2006/relationships/vmlDrawing" Target="../drawings/vmlDrawing21.vml"/><Relationship Id="rId4" Type="http://schemas.openxmlformats.org/officeDocument/2006/relationships/image" Target="../media/image140.wmf"/></Relationships>
</file>

<file path=ppt/slides/_rels/slide86.xml.rels><?xml version="1.0" encoding="UTF-8" standalone="yes"?>
<Relationships xmlns="http://schemas.openxmlformats.org/package/2006/relationships"><Relationship Id="rId3" Type="http://schemas.openxmlformats.org/officeDocument/2006/relationships/image" Target="../media/image143.jpg"/><Relationship Id="rId7" Type="http://schemas.openxmlformats.org/officeDocument/2006/relationships/image" Target="../media/image142.wmf"/><Relationship Id="rId2" Type="http://schemas.openxmlformats.org/officeDocument/2006/relationships/slideLayout" Target="../slideLayouts/slideLayout9.xml"/><Relationship Id="rId1" Type="http://schemas.openxmlformats.org/officeDocument/2006/relationships/vmlDrawing" Target="../drawings/vmlDrawing22.vml"/><Relationship Id="rId6" Type="http://schemas.openxmlformats.org/officeDocument/2006/relationships/oleObject" Target="../embeddings/oleObject50.bin"/><Relationship Id="rId5" Type="http://schemas.openxmlformats.org/officeDocument/2006/relationships/image" Target="../media/image141.wmf"/><Relationship Id="rId4" Type="http://schemas.openxmlformats.org/officeDocument/2006/relationships/oleObject" Target="../embeddings/oleObject49.bin"/></Relationships>
</file>

<file path=ppt/slides/_rels/slide87.xml.rels><?xml version="1.0" encoding="UTF-8" standalone="yes"?>
<Relationships xmlns="http://schemas.openxmlformats.org/package/2006/relationships"><Relationship Id="rId8" Type="http://schemas.openxmlformats.org/officeDocument/2006/relationships/image" Target="../media/image147.tiff"/><Relationship Id="rId3" Type="http://schemas.openxmlformats.org/officeDocument/2006/relationships/image" Target="../media/image183.png"/><Relationship Id="rId7" Type="http://schemas.openxmlformats.org/officeDocument/2006/relationships/image" Target="../media/image146.tiff"/><Relationship Id="rId2" Type="http://schemas.openxmlformats.org/officeDocument/2006/relationships/image" Target="../media/image144.tiff"/><Relationship Id="rId1" Type="http://schemas.openxmlformats.org/officeDocument/2006/relationships/slideLayout" Target="../slideLayouts/slideLayout9.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45.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8.png"/><Relationship Id="rId7"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0.png"/><Relationship Id="rId9" Type="http://schemas.openxmlformats.org/officeDocument/2006/relationships/image" Target="../media/image29.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0031-2CDA-4444-9509-58FBB9C3D531}"/>
              </a:ext>
            </a:extLst>
          </p:cNvPr>
          <p:cNvSpPr>
            <a:spLocks noGrp="1"/>
          </p:cNvSpPr>
          <p:nvPr>
            <p:ph type="ctrTitle"/>
          </p:nvPr>
        </p:nvSpPr>
        <p:spPr/>
        <p:txBody>
          <a:bodyPr>
            <a:normAutofit fontScale="90000"/>
          </a:bodyPr>
          <a:lstStyle/>
          <a:p>
            <a:r>
              <a:rPr lang="en-US" dirty="0"/>
              <a:t>Signal-Plus-Noise Models vs. Stationary Models</a:t>
            </a:r>
          </a:p>
        </p:txBody>
      </p:sp>
    </p:spTree>
    <p:extLst>
      <p:ext uri="{BB962C8B-B14F-4D97-AF65-F5344CB8AC3E}">
        <p14:creationId xmlns:p14="http://schemas.microsoft.com/office/powerpoint/2010/main" val="2558639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mp.gif"/>
          <p:cNvPicPr>
            <a:picLocks noChangeAspect="1"/>
          </p:cNvPicPr>
          <p:nvPr/>
        </p:nvPicPr>
        <p:blipFill>
          <a:blip r:embed="rId3"/>
          <a:stretch>
            <a:fillRect/>
          </a:stretch>
        </p:blipFill>
        <p:spPr>
          <a:xfrm>
            <a:off x="736971" y="1467963"/>
            <a:ext cx="2042981" cy="624606"/>
          </a:xfrm>
          <a:prstGeom prst="rect">
            <a:avLst/>
          </a:prstGeom>
          <a:ln>
            <a:solidFill>
              <a:srgbClr val="FF0000"/>
            </a:solidFill>
          </a:ln>
        </p:spPr>
      </p:pic>
      <p:pic>
        <p:nvPicPr>
          <p:cNvPr id="8" name="Picture 7" descr="tmp.gif"/>
          <p:cNvPicPr>
            <a:picLocks noChangeAspect="1"/>
          </p:cNvPicPr>
          <p:nvPr/>
        </p:nvPicPr>
        <p:blipFill>
          <a:blip r:embed="rId4"/>
          <a:stretch>
            <a:fillRect/>
          </a:stretch>
        </p:blipFill>
        <p:spPr>
          <a:xfrm>
            <a:off x="3210078" y="1248507"/>
            <a:ext cx="3689956" cy="514878"/>
          </a:xfrm>
          <a:prstGeom prst="rect">
            <a:avLst/>
          </a:prstGeom>
        </p:spPr>
      </p:pic>
      <p:pic>
        <p:nvPicPr>
          <p:cNvPr id="9" name="Picture 8" descr="tmp.gif"/>
          <p:cNvPicPr>
            <a:picLocks noChangeAspect="1"/>
          </p:cNvPicPr>
          <p:nvPr/>
        </p:nvPicPr>
        <p:blipFill>
          <a:blip r:embed="rId5"/>
          <a:stretch>
            <a:fillRect/>
          </a:stretch>
        </p:blipFill>
        <p:spPr>
          <a:xfrm>
            <a:off x="3210078" y="1771122"/>
            <a:ext cx="5261405" cy="514878"/>
          </a:xfrm>
          <a:prstGeom prst="rect">
            <a:avLst/>
          </a:prstGeom>
        </p:spPr>
      </p:pic>
      <p:sp>
        <p:nvSpPr>
          <p:cNvPr id="10" name="TextBox 9"/>
          <p:cNvSpPr txBox="1"/>
          <p:nvPr/>
        </p:nvSpPr>
        <p:spPr>
          <a:xfrm>
            <a:off x="457200" y="2368375"/>
            <a:ext cx="2743200" cy="461665"/>
          </a:xfrm>
          <a:prstGeom prst="rect">
            <a:avLst/>
          </a:prstGeom>
          <a:noFill/>
        </p:spPr>
        <p:txBody>
          <a:bodyPr wrap="square" rtlCol="0">
            <a:noAutofit/>
          </a:bodyPr>
          <a:lstStyle/>
          <a:p>
            <a:pPr>
              <a:spcBef>
                <a:spcPts val="600"/>
              </a:spcBef>
            </a:pPr>
            <a:r>
              <a:rPr lang="en-US" sz="2400" b="1" dirty="0"/>
              <a:t>Example signals:</a:t>
            </a:r>
          </a:p>
        </p:txBody>
      </p:sp>
      <p:sp>
        <p:nvSpPr>
          <p:cNvPr id="6" name="TextBox 5"/>
          <p:cNvSpPr txBox="1"/>
          <p:nvPr/>
        </p:nvSpPr>
        <p:spPr>
          <a:xfrm>
            <a:off x="457200" y="5766105"/>
            <a:ext cx="7848197" cy="461665"/>
          </a:xfrm>
          <a:prstGeom prst="rect">
            <a:avLst/>
          </a:prstGeom>
          <a:noFill/>
        </p:spPr>
        <p:txBody>
          <a:bodyPr wrap="square" rtlCol="0">
            <a:noAutofit/>
          </a:bodyPr>
          <a:lstStyle/>
          <a:p>
            <a:pPr>
              <a:spcBef>
                <a:spcPts val="600"/>
              </a:spcBef>
            </a:pP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t</a:t>
            </a:r>
            <a:r>
              <a:rPr lang="en-US" sz="2400" dirty="0"/>
              <a:t> is nonstationary because of non-constant mean.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5960B9-3553-1E47-AA5F-92BE63BCA034}"/>
                  </a:ext>
                </a:extLst>
              </p:cNvPr>
              <p:cNvSpPr txBox="1"/>
              <p:nvPr/>
            </p:nvSpPr>
            <p:spPr>
              <a:xfrm>
                <a:off x="856061" y="2943559"/>
                <a:ext cx="4168192"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=5</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d>
                            <m:dPr>
                              <m:ctrlPr>
                                <a:rPr lang="en-US" sz="2400" i="1">
                                  <a:latin typeface="Cambria Math" panose="02040503050406030204" pitchFamily="18" charset="0"/>
                                </a:rPr>
                              </m:ctrlPr>
                            </m:dPr>
                            <m:e>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+2.5</m:t>
                              </m:r>
                            </m:e>
                          </m:d>
                        </m:e>
                      </m:func>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𝑡</m:t>
                          </m:r>
                        </m:sub>
                      </m:sSub>
                    </m:oMath>
                  </m:oMathPara>
                </a14:m>
                <a:endParaRPr lang="en-US" sz="2400" dirty="0"/>
              </a:p>
            </p:txBody>
          </p:sp>
        </mc:Choice>
        <mc:Fallback xmlns="">
          <p:sp>
            <p:nvSpPr>
              <p:cNvPr id="4" name="TextBox 3">
                <a:extLst>
                  <a:ext uri="{FF2B5EF4-FFF2-40B4-BE49-F238E27FC236}">
                    <a16:creationId xmlns:a16="http://schemas.microsoft.com/office/drawing/2014/main" id="{F85960B9-3553-1E47-AA5F-92BE63BCA034}"/>
                  </a:ext>
                </a:extLst>
              </p:cNvPr>
              <p:cNvSpPr txBox="1">
                <a:spLocks noRot="1" noChangeAspect="1" noMove="1" noResize="1" noEditPoints="1" noAdjustHandles="1" noChangeArrowheads="1" noChangeShapeType="1" noTextEdit="1"/>
              </p:cNvSpPr>
              <p:nvPr/>
            </p:nvSpPr>
            <p:spPr>
              <a:xfrm>
                <a:off x="856061" y="2943559"/>
                <a:ext cx="4168192" cy="369332"/>
              </a:xfrm>
              <a:prstGeom prst="rect">
                <a:avLst/>
              </a:prstGeom>
              <a:blipFill>
                <a:blip r:embed="rId6"/>
                <a:stretch>
                  <a:fillRect l="-1023" b="-18333"/>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8E00C098-652B-9942-AB25-2EC5FA8D48ED}"/>
              </a:ext>
            </a:extLst>
          </p:cNvPr>
          <p:cNvSpPr/>
          <p:nvPr/>
        </p:nvSpPr>
        <p:spPr>
          <a:xfrm>
            <a:off x="1120391" y="7031815"/>
            <a:ext cx="6236550" cy="1796646"/>
          </a:xfrm>
          <a:prstGeom prst="rect">
            <a:avLst/>
          </a:prstGeom>
        </p:spPr>
        <p:txBody>
          <a:bodyPr wrap="square">
            <a:noAutofit/>
          </a:bodyPr>
          <a:lstStyle/>
          <a:p>
            <a:r>
              <a:rPr lang="en-US" sz="1846" dirty="0"/>
              <a:t>Xs = gen.sigplusnoise.wge(100,coef=c(5,0),freq = c(.1,0), phi = 0, psi = c(2.5,0),vara = 3, sn =9)</a:t>
            </a:r>
          </a:p>
          <a:p>
            <a:r>
              <a:rPr lang="en-US" sz="1846" dirty="0"/>
              <a:t>Xhats= gen.sigplusnoise.wge(100,coef=c(5,0),freq = c(.1,0), phi = 0, psi = c(2.5,0),vara = 0, sn =9)</a:t>
            </a:r>
          </a:p>
          <a:p>
            <a:r>
              <a:rPr lang="en-US" sz="1846" dirty="0"/>
              <a:t>resids = Xs - Xhats</a:t>
            </a:r>
          </a:p>
          <a:p>
            <a:r>
              <a:rPr lang="en-US" sz="1846" dirty="0"/>
              <a:t>plot(resids,type = "l")</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B39DC5D-55C8-CD49-99C9-3BD5EA202FA3}"/>
                  </a:ext>
                </a:extLst>
              </p:cNvPr>
              <p:cNvSpPr/>
              <p:nvPr/>
            </p:nvSpPr>
            <p:spPr>
              <a:xfrm>
                <a:off x="5574519" y="2895600"/>
                <a:ext cx="1512081" cy="461665"/>
              </a:xfrm>
              <a:prstGeom prst="rect">
                <a:avLst/>
              </a:prstGeom>
            </p:spPr>
            <p:txBody>
              <a:bodyPr wrap="none">
                <a:noAutofit/>
              </a:bodyPr>
              <a:lstStyle/>
              <a:p>
                <a:pPr>
                  <a:spcBef>
                    <a:spcPts val="600"/>
                  </a:spcBef>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a14:m>
                <a:r>
                  <a:rPr lang="en-US" sz="2400" dirty="0"/>
                  <a:t>~ N(0,3)</a:t>
                </a:r>
              </a:p>
            </p:txBody>
          </p:sp>
        </mc:Choice>
        <mc:Fallback xmlns="">
          <p:sp>
            <p:nvSpPr>
              <p:cNvPr id="16" name="Rectangle 15">
                <a:extLst>
                  <a:ext uri="{FF2B5EF4-FFF2-40B4-BE49-F238E27FC236}">
                    <a16:creationId xmlns:a16="http://schemas.microsoft.com/office/drawing/2014/main" xmlns:a14="http://schemas.microsoft.com/office/drawing/2010/main" xmlns="" id="{4B39DC5D-55C8-CD49-99C9-3BD5EA202FA3}"/>
                  </a:ext>
                </a:extLst>
              </p:cNvPr>
              <p:cNvSpPr>
                <a:spLocks noRot="1" noChangeAspect="1" noMove="1" noResize="1" noEditPoints="1" noAdjustHandles="1" noChangeArrowheads="1" noChangeShapeType="1" noTextEdit="1"/>
              </p:cNvSpPr>
              <p:nvPr/>
            </p:nvSpPr>
            <p:spPr>
              <a:xfrm>
                <a:off x="5574519" y="2895600"/>
                <a:ext cx="1512081" cy="461665"/>
              </a:xfrm>
              <a:prstGeom prst="rect">
                <a:avLst/>
              </a:prstGeom>
              <a:blipFill rotWithShape="0">
                <a:blip r:embed="rId7"/>
                <a:stretch>
                  <a:fillRect l="-803" t="-9211" r="-10843" b="-30263"/>
                </a:stretch>
              </a:blipFill>
            </p:spPr>
            <p:txBody>
              <a:bodyPr/>
              <a:lstStyle/>
              <a:p>
                <a:r>
                  <a:rPr lang="en-US">
                    <a:noFill/>
                  </a:rPr>
                  <a:t> </a:t>
                </a:r>
              </a:p>
            </p:txBody>
          </p:sp>
        </mc:Fallback>
      </mc:AlternateContent>
      <p:pic>
        <p:nvPicPr>
          <p:cNvPr id="17" name="Picture 16" descr="tmp.gif">
            <a:extLst>
              <a:ext uri="{FF2B5EF4-FFF2-40B4-BE49-F238E27FC236}">
                <a16:creationId xmlns:a16="http://schemas.microsoft.com/office/drawing/2014/main" id="{875FF109-3BB9-6A41-BCEC-7BE007C248B2}"/>
              </a:ext>
            </a:extLst>
          </p:cNvPr>
          <p:cNvPicPr>
            <a:picLocks noChangeAspect="1"/>
          </p:cNvPicPr>
          <p:nvPr/>
        </p:nvPicPr>
        <p:blipFill>
          <a:blip r:embed="rId8"/>
          <a:srcRect t="69025" b="-12165"/>
          <a:stretch>
            <a:fillRect/>
          </a:stretch>
        </p:blipFill>
        <p:spPr>
          <a:xfrm>
            <a:off x="3210078" y="2344615"/>
            <a:ext cx="2885460" cy="703385"/>
          </a:xfrm>
          <a:prstGeom prst="rect">
            <a:avLst/>
          </a:prstGeom>
        </p:spPr>
      </p:pic>
      <p:sp>
        <p:nvSpPr>
          <p:cNvPr id="19" name="TextBox 18">
            <a:extLst>
              <a:ext uri="{FF2B5EF4-FFF2-40B4-BE49-F238E27FC236}">
                <a16:creationId xmlns:a16="http://schemas.microsoft.com/office/drawing/2014/main" id="{BD2E6078-512C-F74A-9E0F-1879089991C3}"/>
              </a:ext>
            </a:extLst>
          </p:cNvPr>
          <p:cNvSpPr txBox="1"/>
          <p:nvPr/>
        </p:nvSpPr>
        <p:spPr>
          <a:xfrm>
            <a:off x="6236215" y="2297192"/>
            <a:ext cx="2180492" cy="546945"/>
          </a:xfrm>
          <a:prstGeom prst="rect">
            <a:avLst/>
          </a:prstGeom>
          <a:noFill/>
        </p:spPr>
        <p:txBody>
          <a:bodyPr wrap="square" rtlCol="0">
            <a:noAutofit/>
          </a:bodyPr>
          <a:lstStyle/>
          <a:p>
            <a:pPr>
              <a:spcBef>
                <a:spcPts val="600"/>
              </a:spcBef>
            </a:pPr>
            <a:r>
              <a:rPr lang="en-US" sz="2954" i="1" dirty="0">
                <a:latin typeface="Times New Roman" pitchFamily="18" charset="0"/>
                <a:cs typeface="Times New Roman" pitchFamily="18" charset="0"/>
              </a:rPr>
              <a:t>C </a:t>
            </a:r>
            <a:r>
              <a:rPr lang="en-US" sz="2677" dirty="0">
                <a:latin typeface="Calibri" pitchFamily="34" charset="0"/>
              </a:rPr>
              <a:t>constant</a:t>
            </a:r>
          </a:p>
        </p:txBody>
      </p:sp>
      <p:pic>
        <p:nvPicPr>
          <p:cNvPr id="14" name="Picture 13">
            <a:extLst>
              <a:ext uri="{FF2B5EF4-FFF2-40B4-BE49-F238E27FC236}">
                <a16:creationId xmlns:a16="http://schemas.microsoft.com/office/drawing/2014/main" id="{2666239C-EE8D-5E49-9E2C-AAB40C75E977}"/>
              </a:ext>
            </a:extLst>
          </p:cNvPr>
          <p:cNvPicPr>
            <a:picLocks noChangeAspect="1"/>
          </p:cNvPicPr>
          <p:nvPr/>
        </p:nvPicPr>
        <p:blipFill>
          <a:blip r:embed="rId9"/>
          <a:stretch>
            <a:fillRect/>
          </a:stretch>
        </p:blipFill>
        <p:spPr>
          <a:xfrm>
            <a:off x="653765" y="3886200"/>
            <a:ext cx="2127021" cy="1934117"/>
          </a:xfrm>
          <a:prstGeom prst="rect">
            <a:avLst/>
          </a:prstGeom>
        </p:spPr>
      </p:pic>
      <p:pic>
        <p:nvPicPr>
          <p:cNvPr id="20" name="Picture 19">
            <a:extLst>
              <a:ext uri="{FF2B5EF4-FFF2-40B4-BE49-F238E27FC236}">
                <a16:creationId xmlns:a16="http://schemas.microsoft.com/office/drawing/2014/main" id="{85C84866-8EBC-B040-A17F-5E4982E8E87B}"/>
              </a:ext>
            </a:extLst>
          </p:cNvPr>
          <p:cNvPicPr>
            <a:picLocks noChangeAspect="1"/>
          </p:cNvPicPr>
          <p:nvPr/>
        </p:nvPicPr>
        <p:blipFill>
          <a:blip r:embed="rId10"/>
          <a:stretch>
            <a:fillRect/>
          </a:stretch>
        </p:blipFill>
        <p:spPr>
          <a:xfrm>
            <a:off x="6178375" y="3886200"/>
            <a:ext cx="2127021" cy="1934117"/>
          </a:xfrm>
          <a:prstGeom prst="rect">
            <a:avLst/>
          </a:prstGeom>
        </p:spPr>
      </p:pic>
      <p:sp>
        <p:nvSpPr>
          <p:cNvPr id="18" name="TextBox 17">
            <a:extLst>
              <a:ext uri="{FF2B5EF4-FFF2-40B4-BE49-F238E27FC236}">
                <a16:creationId xmlns:a16="http://schemas.microsoft.com/office/drawing/2014/main" id="{27265020-3BB1-824A-AD80-BFDD364F1B63}"/>
              </a:ext>
            </a:extLst>
          </p:cNvPr>
          <p:cNvSpPr txBox="1"/>
          <p:nvPr/>
        </p:nvSpPr>
        <p:spPr>
          <a:xfrm>
            <a:off x="990600" y="3604550"/>
            <a:ext cx="1405466" cy="338554"/>
          </a:xfrm>
          <a:prstGeom prst="rect">
            <a:avLst/>
          </a:prstGeom>
          <a:noFill/>
        </p:spPr>
        <p:txBody>
          <a:bodyPr wrap="square" rtlCol="0">
            <a:noAutofit/>
          </a:bodyPr>
          <a:lstStyle/>
          <a:p>
            <a:pPr algn="ctr">
              <a:spcBef>
                <a:spcPts val="600"/>
              </a:spcBef>
            </a:pPr>
            <a:r>
              <a:rPr lang="en-US" sz="1600" dirty="0"/>
              <a:t>Realization</a:t>
            </a:r>
          </a:p>
        </p:txBody>
      </p:sp>
      <p:sp>
        <p:nvSpPr>
          <p:cNvPr id="21" name="TextBox 20">
            <a:extLst>
              <a:ext uri="{FF2B5EF4-FFF2-40B4-BE49-F238E27FC236}">
                <a16:creationId xmlns:a16="http://schemas.microsoft.com/office/drawing/2014/main" id="{BB1BB0AB-D919-3B45-AA23-1F78C8225B4B}"/>
              </a:ext>
            </a:extLst>
          </p:cNvPr>
          <p:cNvSpPr txBox="1"/>
          <p:nvPr/>
        </p:nvSpPr>
        <p:spPr>
          <a:xfrm>
            <a:off x="3810000" y="3604550"/>
            <a:ext cx="1405466" cy="338554"/>
          </a:xfrm>
          <a:prstGeom prst="rect">
            <a:avLst/>
          </a:prstGeom>
          <a:noFill/>
        </p:spPr>
        <p:txBody>
          <a:bodyPr wrap="square" rtlCol="0">
            <a:noAutofit/>
          </a:bodyPr>
          <a:lstStyle/>
          <a:p>
            <a:pPr algn="ctr">
              <a:spcBef>
                <a:spcPts val="600"/>
              </a:spcBef>
            </a:pPr>
            <a:r>
              <a:rPr lang="en-US" sz="1600" dirty="0"/>
              <a:t>Signal</a:t>
            </a:r>
          </a:p>
        </p:txBody>
      </p:sp>
      <p:sp>
        <p:nvSpPr>
          <p:cNvPr id="22" name="TextBox 21">
            <a:extLst>
              <a:ext uri="{FF2B5EF4-FFF2-40B4-BE49-F238E27FC236}">
                <a16:creationId xmlns:a16="http://schemas.microsoft.com/office/drawing/2014/main" id="{BFF1EB60-0BD9-4E4F-9C70-AE1866F9F283}"/>
              </a:ext>
            </a:extLst>
          </p:cNvPr>
          <p:cNvSpPr txBox="1"/>
          <p:nvPr/>
        </p:nvSpPr>
        <p:spPr>
          <a:xfrm>
            <a:off x="6595534" y="3604550"/>
            <a:ext cx="1405466" cy="338554"/>
          </a:xfrm>
          <a:prstGeom prst="rect">
            <a:avLst/>
          </a:prstGeom>
          <a:noFill/>
        </p:spPr>
        <p:txBody>
          <a:bodyPr wrap="square" rtlCol="0">
            <a:noAutofit/>
          </a:bodyPr>
          <a:lstStyle/>
          <a:p>
            <a:pPr algn="ctr">
              <a:spcBef>
                <a:spcPts val="600"/>
              </a:spcBef>
            </a:pPr>
            <a:r>
              <a:rPr lang="en-US" sz="1600" dirty="0"/>
              <a:t>Noise</a:t>
            </a:r>
          </a:p>
        </p:txBody>
      </p:sp>
      <p:pic>
        <p:nvPicPr>
          <p:cNvPr id="12" name="Picture 11">
            <a:extLst>
              <a:ext uri="{FF2B5EF4-FFF2-40B4-BE49-F238E27FC236}">
                <a16:creationId xmlns:a16="http://schemas.microsoft.com/office/drawing/2014/main" id="{AE410BA1-99A2-E947-A6AE-7A9059A8EED2}"/>
              </a:ext>
            </a:extLst>
          </p:cNvPr>
          <p:cNvPicPr>
            <a:picLocks noChangeAspect="1"/>
          </p:cNvPicPr>
          <p:nvPr/>
        </p:nvPicPr>
        <p:blipFill>
          <a:blip r:embed="rId11"/>
          <a:stretch>
            <a:fillRect/>
          </a:stretch>
        </p:blipFill>
        <p:spPr>
          <a:xfrm>
            <a:off x="3339465" y="3903962"/>
            <a:ext cx="2243844" cy="1913867"/>
          </a:xfrm>
          <a:prstGeom prst="rect">
            <a:avLst/>
          </a:prstGeom>
        </p:spPr>
      </p:pic>
      <p:sp>
        <p:nvSpPr>
          <p:cNvPr id="13" name="Title 12"/>
          <p:cNvSpPr>
            <a:spLocks noGrp="1"/>
          </p:cNvSpPr>
          <p:nvPr>
            <p:ph type="title"/>
          </p:nvPr>
        </p:nvSpPr>
        <p:spPr>
          <a:xfrm>
            <a:off x="457200" y="228600"/>
            <a:ext cx="8229600" cy="1143000"/>
          </a:xfrm>
        </p:spPr>
        <p:txBody>
          <a:bodyPr>
            <a:noAutofit/>
          </a:bodyPr>
          <a:lstStyle/>
          <a:p>
            <a:pPr>
              <a:spcBef>
                <a:spcPts val="600"/>
              </a:spcBef>
            </a:pPr>
            <a:r>
              <a:rPr lang="en-US" sz="3600" dirty="0"/>
              <a:t>Deterministic Signal-Plus-Noise Models</a:t>
            </a:r>
          </a:p>
        </p:txBody>
      </p:sp>
    </p:spTree>
    <p:extLst>
      <p:ext uri="{BB962C8B-B14F-4D97-AF65-F5344CB8AC3E}">
        <p14:creationId xmlns:p14="http://schemas.microsoft.com/office/powerpoint/2010/main" val="54241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fade">
                                      <p:cBhvr>
                                        <p:cTn id="25" dur="500"/>
                                        <p:tgtEl>
                                          <p:spTgt spid="1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19" grpId="0"/>
      <p:bldP spid="18"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mp.gif"/>
          <p:cNvPicPr>
            <a:picLocks noChangeAspect="1"/>
          </p:cNvPicPr>
          <p:nvPr/>
        </p:nvPicPr>
        <p:blipFill>
          <a:blip r:embed="rId3"/>
          <a:stretch>
            <a:fillRect/>
          </a:stretch>
        </p:blipFill>
        <p:spPr>
          <a:xfrm>
            <a:off x="736971" y="1467963"/>
            <a:ext cx="2042981" cy="624606"/>
          </a:xfrm>
          <a:prstGeom prst="rect">
            <a:avLst/>
          </a:prstGeom>
          <a:ln>
            <a:solidFill>
              <a:srgbClr val="FF0000"/>
            </a:solidFill>
          </a:ln>
        </p:spPr>
      </p:pic>
      <p:sp>
        <p:nvSpPr>
          <p:cNvPr id="6" name="TextBox 5"/>
          <p:cNvSpPr txBox="1"/>
          <p:nvPr/>
        </p:nvSpPr>
        <p:spPr>
          <a:xfrm>
            <a:off x="457200" y="5791200"/>
            <a:ext cx="8127132" cy="461665"/>
          </a:xfrm>
          <a:prstGeom prst="rect">
            <a:avLst/>
          </a:prstGeom>
          <a:noFill/>
        </p:spPr>
        <p:txBody>
          <a:bodyPr wrap="square" rtlCol="0">
            <a:noAutofit/>
          </a:bodyPr>
          <a:lstStyle/>
          <a:p>
            <a:pPr>
              <a:spcBef>
                <a:spcPts val="600"/>
              </a:spcBef>
            </a:pP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t</a:t>
            </a:r>
            <a:r>
              <a:rPr lang="en-US" sz="2400" dirty="0"/>
              <a:t> is nonstationary because of non-constant mean. </a:t>
            </a:r>
          </a:p>
        </p:txBody>
      </p:sp>
      <p:sp>
        <p:nvSpPr>
          <p:cNvPr id="11" name="Rectangle 10">
            <a:extLst>
              <a:ext uri="{FF2B5EF4-FFF2-40B4-BE49-F238E27FC236}">
                <a16:creationId xmlns:a16="http://schemas.microsoft.com/office/drawing/2014/main" id="{8E00C098-652B-9942-AB25-2EC5FA8D48ED}"/>
              </a:ext>
            </a:extLst>
          </p:cNvPr>
          <p:cNvSpPr/>
          <p:nvPr/>
        </p:nvSpPr>
        <p:spPr>
          <a:xfrm>
            <a:off x="1412549" y="7142238"/>
            <a:ext cx="6541477" cy="2394310"/>
          </a:xfrm>
          <a:prstGeom prst="rect">
            <a:avLst/>
          </a:prstGeom>
        </p:spPr>
        <p:txBody>
          <a:bodyPr wrap="square">
            <a:spAutoFit/>
          </a:bodyPr>
          <a:lstStyle/>
          <a:p>
            <a:r>
              <a:rPr lang="en-US" sz="1662" dirty="0"/>
              <a:t>Signal = gen.sigplusnoise.wge(100,coef=c(5,0),freq = c(.1,0), phi = 0, psi = c(2.5,0),vara = 0, sn =9)</a:t>
            </a:r>
          </a:p>
          <a:p>
            <a:r>
              <a:rPr lang="en-US" sz="1662" dirty="0"/>
              <a:t>Noise = gen.arma.wge(100,phi = .97, theta = -.99, vara = 10, sn = 9)</a:t>
            </a:r>
          </a:p>
          <a:p>
            <a:r>
              <a:rPr lang="en-US" sz="1662" dirty="0"/>
              <a:t>Xs = Signal + Noise</a:t>
            </a:r>
          </a:p>
          <a:p>
            <a:r>
              <a:rPr lang="en-US" sz="1662" dirty="0"/>
              <a:t>Xhats= gen.sigplusnoise.wge(100,coef=c(5,0),freq = c(.1,0), phi = 0, psi = c(2.5,0),vara = 0, sn =9)</a:t>
            </a:r>
          </a:p>
          <a:p>
            <a:r>
              <a:rPr lang="en-US" sz="1662" dirty="0"/>
              <a:t>resids = Xs - Xhats</a:t>
            </a:r>
          </a:p>
          <a:p>
            <a:r>
              <a:rPr lang="en-US" sz="1662" dirty="0"/>
              <a:t>plot(resids,type = "l")</a:t>
            </a:r>
          </a:p>
        </p:txBody>
      </p:sp>
      <p:pic>
        <p:nvPicPr>
          <p:cNvPr id="22" name="Picture 21">
            <a:extLst>
              <a:ext uri="{FF2B5EF4-FFF2-40B4-BE49-F238E27FC236}">
                <a16:creationId xmlns:a16="http://schemas.microsoft.com/office/drawing/2014/main" id="{AE07A550-1A4F-1B46-A3A8-14CBBA19B7E2}"/>
              </a:ext>
            </a:extLst>
          </p:cNvPr>
          <p:cNvPicPr>
            <a:picLocks noChangeAspect="1"/>
          </p:cNvPicPr>
          <p:nvPr/>
        </p:nvPicPr>
        <p:blipFill>
          <a:blip r:embed="rId4"/>
          <a:stretch>
            <a:fillRect/>
          </a:stretch>
        </p:blipFill>
        <p:spPr>
          <a:xfrm>
            <a:off x="3387702" y="3879450"/>
            <a:ext cx="2186868" cy="1865270"/>
          </a:xfrm>
          <a:prstGeom prst="rect">
            <a:avLst/>
          </a:prstGeom>
        </p:spPr>
      </p:pic>
      <p:pic>
        <p:nvPicPr>
          <p:cNvPr id="15" name="Picture 14">
            <a:extLst>
              <a:ext uri="{FF2B5EF4-FFF2-40B4-BE49-F238E27FC236}">
                <a16:creationId xmlns:a16="http://schemas.microsoft.com/office/drawing/2014/main" id="{F2812E4A-D170-AD4C-AD16-828AB54F4448}"/>
              </a:ext>
            </a:extLst>
          </p:cNvPr>
          <p:cNvPicPr>
            <a:picLocks noChangeAspect="1"/>
          </p:cNvPicPr>
          <p:nvPr/>
        </p:nvPicPr>
        <p:blipFill>
          <a:blip r:embed="rId5"/>
          <a:stretch>
            <a:fillRect/>
          </a:stretch>
        </p:blipFill>
        <p:spPr>
          <a:xfrm>
            <a:off x="712973" y="3879450"/>
            <a:ext cx="2170904" cy="1882035"/>
          </a:xfrm>
          <a:prstGeom prst="rect">
            <a:avLst/>
          </a:prstGeom>
        </p:spPr>
      </p:pic>
      <p:pic>
        <p:nvPicPr>
          <p:cNvPr id="23" name="Picture 22">
            <a:extLst>
              <a:ext uri="{FF2B5EF4-FFF2-40B4-BE49-F238E27FC236}">
                <a16:creationId xmlns:a16="http://schemas.microsoft.com/office/drawing/2014/main" id="{E2B9BDEA-8264-D549-A8B8-D6DA6077E9C0}"/>
              </a:ext>
            </a:extLst>
          </p:cNvPr>
          <p:cNvPicPr>
            <a:picLocks noChangeAspect="1"/>
          </p:cNvPicPr>
          <p:nvPr/>
        </p:nvPicPr>
        <p:blipFill>
          <a:blip r:embed="rId6"/>
          <a:stretch>
            <a:fillRect/>
          </a:stretch>
        </p:blipFill>
        <p:spPr>
          <a:xfrm>
            <a:off x="6078395" y="3879450"/>
            <a:ext cx="2122532" cy="1840098"/>
          </a:xfrm>
          <a:prstGeom prst="rect">
            <a:avLst/>
          </a:prstGeom>
        </p:spPr>
      </p:pic>
      <p:sp>
        <p:nvSpPr>
          <p:cNvPr id="12" name="Title 11"/>
          <p:cNvSpPr>
            <a:spLocks noGrp="1"/>
          </p:cNvSpPr>
          <p:nvPr>
            <p:ph type="title"/>
          </p:nvPr>
        </p:nvSpPr>
        <p:spPr>
          <a:xfrm>
            <a:off x="457200" y="228600"/>
            <a:ext cx="8229600" cy="1143000"/>
          </a:xfrm>
        </p:spPr>
        <p:txBody>
          <a:bodyPr>
            <a:noAutofit/>
          </a:bodyPr>
          <a:lstStyle/>
          <a:p>
            <a:pPr>
              <a:spcBef>
                <a:spcPts val="600"/>
              </a:spcBef>
            </a:pPr>
            <a:r>
              <a:rPr lang="en-US" sz="3600" dirty="0"/>
              <a:t>Deterministic Signal-Plus-Noise Models</a:t>
            </a:r>
          </a:p>
        </p:txBody>
      </p:sp>
      <p:pic>
        <p:nvPicPr>
          <p:cNvPr id="24" name="Picture 23" descr="tmp.gif"/>
          <p:cNvPicPr>
            <a:picLocks noChangeAspect="1"/>
          </p:cNvPicPr>
          <p:nvPr/>
        </p:nvPicPr>
        <p:blipFill>
          <a:blip r:embed="rId3"/>
          <a:stretch>
            <a:fillRect/>
          </a:stretch>
        </p:blipFill>
        <p:spPr>
          <a:xfrm>
            <a:off x="736971" y="1467963"/>
            <a:ext cx="2042981" cy="624606"/>
          </a:xfrm>
          <a:prstGeom prst="rect">
            <a:avLst/>
          </a:prstGeom>
          <a:ln>
            <a:solidFill>
              <a:srgbClr val="FF0000"/>
            </a:solidFill>
          </a:ln>
        </p:spPr>
      </p:pic>
      <p:pic>
        <p:nvPicPr>
          <p:cNvPr id="25" name="Picture 24" descr="tmp.gif"/>
          <p:cNvPicPr>
            <a:picLocks noChangeAspect="1"/>
          </p:cNvPicPr>
          <p:nvPr/>
        </p:nvPicPr>
        <p:blipFill>
          <a:blip r:embed="rId7"/>
          <a:stretch>
            <a:fillRect/>
          </a:stretch>
        </p:blipFill>
        <p:spPr>
          <a:xfrm>
            <a:off x="3210078" y="1248507"/>
            <a:ext cx="3689956" cy="514878"/>
          </a:xfrm>
          <a:prstGeom prst="rect">
            <a:avLst/>
          </a:prstGeom>
        </p:spPr>
      </p:pic>
      <p:pic>
        <p:nvPicPr>
          <p:cNvPr id="26" name="Picture 25" descr="tmp.gif"/>
          <p:cNvPicPr>
            <a:picLocks noChangeAspect="1"/>
          </p:cNvPicPr>
          <p:nvPr/>
        </p:nvPicPr>
        <p:blipFill>
          <a:blip r:embed="rId8"/>
          <a:stretch>
            <a:fillRect/>
          </a:stretch>
        </p:blipFill>
        <p:spPr>
          <a:xfrm>
            <a:off x="3210078" y="1771122"/>
            <a:ext cx="5261405" cy="514878"/>
          </a:xfrm>
          <a:prstGeom prst="rect">
            <a:avLst/>
          </a:prstGeom>
        </p:spPr>
      </p:pic>
      <p:sp>
        <p:nvSpPr>
          <p:cNvPr id="27" name="TextBox 26"/>
          <p:cNvSpPr txBox="1"/>
          <p:nvPr/>
        </p:nvSpPr>
        <p:spPr>
          <a:xfrm>
            <a:off x="457200" y="2368375"/>
            <a:ext cx="2743200" cy="461665"/>
          </a:xfrm>
          <a:prstGeom prst="rect">
            <a:avLst/>
          </a:prstGeom>
          <a:noFill/>
        </p:spPr>
        <p:txBody>
          <a:bodyPr wrap="square" rtlCol="0">
            <a:noAutofit/>
          </a:bodyPr>
          <a:lstStyle/>
          <a:p>
            <a:pPr>
              <a:spcBef>
                <a:spcPts val="600"/>
              </a:spcBef>
            </a:pPr>
            <a:r>
              <a:rPr lang="en-US" sz="2400" b="1" dirty="0"/>
              <a:t>Example signals:</a:t>
            </a:r>
          </a:p>
        </p:txBody>
      </p:sp>
      <p:pic>
        <p:nvPicPr>
          <p:cNvPr id="29" name="Picture 28" descr="tmp.gif">
            <a:extLst>
              <a:ext uri="{FF2B5EF4-FFF2-40B4-BE49-F238E27FC236}">
                <a16:creationId xmlns:a16="http://schemas.microsoft.com/office/drawing/2014/main" id="{875FF109-3BB9-6A41-BCEC-7BE007C248B2}"/>
              </a:ext>
            </a:extLst>
          </p:cNvPr>
          <p:cNvPicPr>
            <a:picLocks noChangeAspect="1"/>
          </p:cNvPicPr>
          <p:nvPr/>
        </p:nvPicPr>
        <p:blipFill>
          <a:blip r:embed="rId9"/>
          <a:srcRect t="69025" b="-12165"/>
          <a:stretch>
            <a:fillRect/>
          </a:stretch>
        </p:blipFill>
        <p:spPr>
          <a:xfrm>
            <a:off x="3210078" y="2344615"/>
            <a:ext cx="2885460" cy="703385"/>
          </a:xfrm>
          <a:prstGeom prst="rect">
            <a:avLst/>
          </a:prstGeom>
        </p:spPr>
      </p:pic>
      <p:sp>
        <p:nvSpPr>
          <p:cNvPr id="30" name="TextBox 29">
            <a:extLst>
              <a:ext uri="{FF2B5EF4-FFF2-40B4-BE49-F238E27FC236}">
                <a16:creationId xmlns:a16="http://schemas.microsoft.com/office/drawing/2014/main" id="{BD2E6078-512C-F74A-9E0F-1879089991C3}"/>
              </a:ext>
            </a:extLst>
          </p:cNvPr>
          <p:cNvSpPr txBox="1"/>
          <p:nvPr/>
        </p:nvSpPr>
        <p:spPr>
          <a:xfrm>
            <a:off x="6236215" y="2297192"/>
            <a:ext cx="2180492" cy="546945"/>
          </a:xfrm>
          <a:prstGeom prst="rect">
            <a:avLst/>
          </a:prstGeom>
          <a:noFill/>
        </p:spPr>
        <p:txBody>
          <a:bodyPr wrap="square" rtlCol="0">
            <a:noAutofit/>
          </a:bodyPr>
          <a:lstStyle/>
          <a:p>
            <a:pPr>
              <a:spcBef>
                <a:spcPts val="600"/>
              </a:spcBef>
            </a:pPr>
            <a:r>
              <a:rPr lang="en-US" sz="2954" i="1" dirty="0">
                <a:latin typeface="Times New Roman" pitchFamily="18" charset="0"/>
                <a:cs typeface="Times New Roman" pitchFamily="18" charset="0"/>
              </a:rPr>
              <a:t>C </a:t>
            </a:r>
            <a:r>
              <a:rPr lang="en-US" sz="2677" dirty="0">
                <a:latin typeface="Calibri" pitchFamily="34" charset="0"/>
              </a:rPr>
              <a:t>constant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5960B9-3553-1E47-AA5F-92BE63BCA034}"/>
                  </a:ext>
                </a:extLst>
              </p:cNvPr>
              <p:cNvSpPr txBox="1"/>
              <p:nvPr/>
            </p:nvSpPr>
            <p:spPr>
              <a:xfrm>
                <a:off x="856061" y="2943559"/>
                <a:ext cx="4168192"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=5</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d>
                            <m:dPr>
                              <m:ctrlPr>
                                <a:rPr lang="en-US" sz="2400" i="1">
                                  <a:latin typeface="Cambria Math" panose="02040503050406030204" pitchFamily="18" charset="0"/>
                                </a:rPr>
                              </m:ctrlPr>
                            </m:dPr>
                            <m:e>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+2.5</m:t>
                              </m:r>
                            </m:e>
                          </m:d>
                        </m:e>
                      </m:func>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𝑡</m:t>
                          </m:r>
                        </m:sub>
                      </m:sSub>
                    </m:oMath>
                  </m:oMathPara>
                </a14:m>
                <a:endParaRPr lang="en-US" sz="2400" dirty="0"/>
              </a:p>
            </p:txBody>
          </p:sp>
        </mc:Choice>
        <mc:Fallback xmlns="">
          <p:sp>
            <p:nvSpPr>
              <p:cNvPr id="31" name="TextBox 30">
                <a:extLst>
                  <a:ext uri="{FF2B5EF4-FFF2-40B4-BE49-F238E27FC236}">
                    <a16:creationId xmlns:a16="http://schemas.microsoft.com/office/drawing/2014/main" id="{F85960B9-3553-1E47-AA5F-92BE63BCA034}"/>
                  </a:ext>
                </a:extLst>
              </p:cNvPr>
              <p:cNvSpPr txBox="1">
                <a:spLocks noRot="1" noChangeAspect="1" noMove="1" noResize="1" noEditPoints="1" noAdjustHandles="1" noChangeArrowheads="1" noChangeShapeType="1" noTextEdit="1"/>
              </p:cNvSpPr>
              <p:nvPr/>
            </p:nvSpPr>
            <p:spPr>
              <a:xfrm>
                <a:off x="856061" y="2943559"/>
                <a:ext cx="4168192" cy="369332"/>
              </a:xfrm>
              <a:prstGeom prst="rect">
                <a:avLst/>
              </a:prstGeom>
              <a:blipFill>
                <a:blip r:embed="rId10"/>
                <a:stretch>
                  <a:fillRect l="-1023"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4B39DC5D-55C8-CD49-99C9-3BD5EA202FA3}"/>
                  </a:ext>
                </a:extLst>
              </p:cNvPr>
              <p:cNvSpPr/>
              <p:nvPr/>
            </p:nvSpPr>
            <p:spPr>
              <a:xfrm>
                <a:off x="5574519" y="2895600"/>
                <a:ext cx="2178930" cy="461665"/>
              </a:xfrm>
              <a:prstGeom prst="rect">
                <a:avLst/>
              </a:prstGeom>
            </p:spPr>
            <p:txBody>
              <a:bodyPr wrap="none">
                <a:noAutofit/>
              </a:bodyPr>
              <a:lstStyle/>
              <a:p>
                <a:pPr>
                  <a:spcBef>
                    <a:spcPts val="600"/>
                  </a:spcBef>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a14:m>
                <a:r>
                  <a:rPr lang="en-US" sz="2400" dirty="0"/>
                  <a:t>~ ARMA(1,1)</a:t>
                </a:r>
              </a:p>
            </p:txBody>
          </p:sp>
        </mc:Choice>
        <mc:Fallback xmlns="">
          <p:sp>
            <p:nvSpPr>
              <p:cNvPr id="34" name="Rectangle 33">
                <a:extLst>
                  <a:ext uri="{FF2B5EF4-FFF2-40B4-BE49-F238E27FC236}">
                    <a16:creationId xmlns:a16="http://schemas.microsoft.com/office/drawing/2014/main" xmlns:a14="http://schemas.microsoft.com/office/drawing/2010/main" xmlns="" id="{4B39DC5D-55C8-CD49-99C9-3BD5EA202FA3}"/>
                  </a:ext>
                </a:extLst>
              </p:cNvPr>
              <p:cNvSpPr>
                <a:spLocks noRot="1" noChangeAspect="1" noMove="1" noResize="1" noEditPoints="1" noAdjustHandles="1" noChangeArrowheads="1" noChangeShapeType="1" noTextEdit="1"/>
              </p:cNvSpPr>
              <p:nvPr/>
            </p:nvSpPr>
            <p:spPr>
              <a:xfrm>
                <a:off x="5574519" y="2895600"/>
                <a:ext cx="2178930" cy="461665"/>
              </a:xfrm>
              <a:prstGeom prst="rect">
                <a:avLst/>
              </a:prstGeom>
              <a:blipFill rotWithShape="0">
                <a:blip r:embed="rId11"/>
                <a:stretch>
                  <a:fillRect l="-559" t="-9211" r="-6145" b="-3026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27265020-3BB1-824A-AD80-BFDD364F1B63}"/>
              </a:ext>
            </a:extLst>
          </p:cNvPr>
          <p:cNvSpPr txBox="1"/>
          <p:nvPr/>
        </p:nvSpPr>
        <p:spPr>
          <a:xfrm>
            <a:off x="990600" y="3604550"/>
            <a:ext cx="1405466" cy="338554"/>
          </a:xfrm>
          <a:prstGeom prst="rect">
            <a:avLst/>
          </a:prstGeom>
          <a:noFill/>
        </p:spPr>
        <p:txBody>
          <a:bodyPr wrap="square" rtlCol="0">
            <a:noAutofit/>
          </a:bodyPr>
          <a:lstStyle/>
          <a:p>
            <a:pPr algn="ctr">
              <a:spcBef>
                <a:spcPts val="600"/>
              </a:spcBef>
            </a:pPr>
            <a:r>
              <a:rPr lang="en-US" sz="1600" dirty="0"/>
              <a:t>Realization</a:t>
            </a:r>
          </a:p>
        </p:txBody>
      </p:sp>
      <p:sp>
        <p:nvSpPr>
          <p:cNvPr id="36" name="TextBox 35">
            <a:extLst>
              <a:ext uri="{FF2B5EF4-FFF2-40B4-BE49-F238E27FC236}">
                <a16:creationId xmlns:a16="http://schemas.microsoft.com/office/drawing/2014/main" id="{BB1BB0AB-D919-3B45-AA23-1F78C8225B4B}"/>
              </a:ext>
            </a:extLst>
          </p:cNvPr>
          <p:cNvSpPr txBox="1"/>
          <p:nvPr/>
        </p:nvSpPr>
        <p:spPr>
          <a:xfrm>
            <a:off x="3810000" y="3604550"/>
            <a:ext cx="1405466" cy="338554"/>
          </a:xfrm>
          <a:prstGeom prst="rect">
            <a:avLst/>
          </a:prstGeom>
          <a:noFill/>
        </p:spPr>
        <p:txBody>
          <a:bodyPr wrap="square" rtlCol="0">
            <a:noAutofit/>
          </a:bodyPr>
          <a:lstStyle/>
          <a:p>
            <a:pPr algn="ctr">
              <a:spcBef>
                <a:spcPts val="600"/>
              </a:spcBef>
            </a:pPr>
            <a:r>
              <a:rPr lang="en-US" sz="1600" dirty="0"/>
              <a:t>Signal</a:t>
            </a:r>
          </a:p>
        </p:txBody>
      </p:sp>
      <p:sp>
        <p:nvSpPr>
          <p:cNvPr id="37" name="TextBox 36">
            <a:extLst>
              <a:ext uri="{FF2B5EF4-FFF2-40B4-BE49-F238E27FC236}">
                <a16:creationId xmlns:a16="http://schemas.microsoft.com/office/drawing/2014/main" id="{BFF1EB60-0BD9-4E4F-9C70-AE1866F9F283}"/>
              </a:ext>
            </a:extLst>
          </p:cNvPr>
          <p:cNvSpPr txBox="1"/>
          <p:nvPr/>
        </p:nvSpPr>
        <p:spPr>
          <a:xfrm>
            <a:off x="6595534" y="3604550"/>
            <a:ext cx="1405466" cy="338554"/>
          </a:xfrm>
          <a:prstGeom prst="rect">
            <a:avLst/>
          </a:prstGeom>
          <a:noFill/>
        </p:spPr>
        <p:txBody>
          <a:bodyPr wrap="square" rtlCol="0">
            <a:noAutofit/>
          </a:bodyPr>
          <a:lstStyle/>
          <a:p>
            <a:pPr algn="ctr">
              <a:spcBef>
                <a:spcPts val="600"/>
              </a:spcBef>
            </a:pPr>
            <a:r>
              <a:rPr lang="en-US" sz="1600" dirty="0"/>
              <a:t>Noise</a:t>
            </a:r>
          </a:p>
        </p:txBody>
      </p:sp>
    </p:spTree>
    <p:extLst>
      <p:ext uri="{BB962C8B-B14F-4D97-AF65-F5344CB8AC3E}">
        <p14:creationId xmlns:p14="http://schemas.microsoft.com/office/powerpoint/2010/main" val="19635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animEffect transition="in" filter="fade">
                                      <p:cBhvr>
                                        <p:cTn id="25" dur="500"/>
                                        <p:tgtEl>
                                          <p:spTgt spid="3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30" grpId="0"/>
      <p:bldP spid="31" grpId="0"/>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0" y="1403471"/>
            <a:ext cx="2743200" cy="461665"/>
          </a:xfrm>
          <a:prstGeom prst="rect">
            <a:avLst/>
          </a:prstGeom>
          <a:noFill/>
        </p:spPr>
        <p:txBody>
          <a:bodyPr wrap="square" rtlCol="0">
            <a:noAutofit/>
          </a:bodyPr>
          <a:lstStyle/>
          <a:p>
            <a:pPr>
              <a:spcBef>
                <a:spcPts val="600"/>
              </a:spcBef>
            </a:pPr>
            <a:r>
              <a:rPr lang="en-US" sz="2400" b="1" dirty="0"/>
              <a:t>Example signals: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5960B9-3553-1E47-AA5F-92BE63BCA034}"/>
                  </a:ext>
                </a:extLst>
              </p:cNvPr>
              <p:cNvSpPr txBox="1"/>
              <p:nvPr/>
            </p:nvSpPr>
            <p:spPr>
              <a:xfrm>
                <a:off x="789878" y="2023815"/>
                <a:ext cx="4168192"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=5</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d>
                            <m:dPr>
                              <m:ctrlPr>
                                <a:rPr lang="en-US" sz="2400" i="1">
                                  <a:latin typeface="Cambria Math" panose="02040503050406030204" pitchFamily="18" charset="0"/>
                                </a:rPr>
                              </m:ctrlPr>
                            </m:dPr>
                            <m:e>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+2.5</m:t>
                              </m:r>
                            </m:e>
                          </m:d>
                        </m:e>
                      </m:func>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𝑡</m:t>
                          </m:r>
                        </m:sub>
                      </m:sSub>
                    </m:oMath>
                  </m:oMathPara>
                </a14:m>
                <a:endParaRPr lang="en-US" sz="2400" dirty="0"/>
              </a:p>
            </p:txBody>
          </p:sp>
        </mc:Choice>
        <mc:Fallback xmlns="">
          <p:sp>
            <p:nvSpPr>
              <p:cNvPr id="4" name="TextBox 3">
                <a:extLst>
                  <a:ext uri="{FF2B5EF4-FFF2-40B4-BE49-F238E27FC236}">
                    <a16:creationId xmlns:a16="http://schemas.microsoft.com/office/drawing/2014/main" id="{F85960B9-3553-1E47-AA5F-92BE63BCA034}"/>
                  </a:ext>
                </a:extLst>
              </p:cNvPr>
              <p:cNvSpPr txBox="1">
                <a:spLocks noRot="1" noChangeAspect="1" noMove="1" noResize="1" noEditPoints="1" noAdjustHandles="1" noChangeArrowheads="1" noChangeShapeType="1" noTextEdit="1"/>
              </p:cNvSpPr>
              <p:nvPr/>
            </p:nvSpPr>
            <p:spPr>
              <a:xfrm>
                <a:off x="789878" y="2023815"/>
                <a:ext cx="4168192" cy="369332"/>
              </a:xfrm>
              <a:prstGeom prst="rect">
                <a:avLst/>
              </a:prstGeom>
              <a:blipFill>
                <a:blip r:embed="rId3"/>
                <a:stretch>
                  <a:fillRect l="-1171" b="-16393"/>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8E00C098-652B-9942-AB25-2EC5FA8D48ED}"/>
              </a:ext>
            </a:extLst>
          </p:cNvPr>
          <p:cNvSpPr/>
          <p:nvPr/>
        </p:nvSpPr>
        <p:spPr>
          <a:xfrm>
            <a:off x="1412549" y="7142238"/>
            <a:ext cx="6541477" cy="2394310"/>
          </a:xfrm>
          <a:prstGeom prst="rect">
            <a:avLst/>
          </a:prstGeom>
        </p:spPr>
        <p:txBody>
          <a:bodyPr wrap="square">
            <a:spAutoFit/>
          </a:bodyPr>
          <a:lstStyle/>
          <a:p>
            <a:r>
              <a:rPr lang="en-US" sz="1662" dirty="0"/>
              <a:t>Signal = gen.sigplusnoise.wge(100,coef=c(5,0),freq = c(.1,0), phi = 0, psi = c(2.5,0),vara = 0, sn =9)</a:t>
            </a:r>
          </a:p>
          <a:p>
            <a:r>
              <a:rPr lang="en-US" sz="1662" dirty="0"/>
              <a:t>Noise = gen.arma.wge(100,phi = .97, theta = -.99, vara = 10, sn = 9)</a:t>
            </a:r>
          </a:p>
          <a:p>
            <a:r>
              <a:rPr lang="en-US" sz="1662" dirty="0"/>
              <a:t>Xs = Signal + Noise</a:t>
            </a:r>
          </a:p>
          <a:p>
            <a:r>
              <a:rPr lang="en-US" sz="1662" dirty="0"/>
              <a:t>Xhats= gen.sigplusnoise.wge(100,coef=c(5,0),freq = c(.1,0), phi = 0, psi = c(2.5,0),vara = 0, sn =9)</a:t>
            </a:r>
          </a:p>
          <a:p>
            <a:r>
              <a:rPr lang="en-US" sz="1662" dirty="0"/>
              <a:t>resids = Xs - Xhats</a:t>
            </a:r>
          </a:p>
          <a:p>
            <a:r>
              <a:rPr lang="en-US" sz="1662" dirty="0"/>
              <a:t>plot(resids,type = "l")</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B39DC5D-55C8-CD49-99C9-3BD5EA202FA3}"/>
                  </a:ext>
                </a:extLst>
              </p:cNvPr>
              <p:cNvSpPr/>
              <p:nvPr/>
            </p:nvSpPr>
            <p:spPr>
              <a:xfrm>
                <a:off x="5515868" y="1981200"/>
                <a:ext cx="2178930" cy="461665"/>
              </a:xfrm>
              <a:prstGeom prst="rect">
                <a:avLst/>
              </a:prstGeom>
            </p:spPr>
            <p:txBody>
              <a:bodyPr wrap="none">
                <a:noAutofit/>
              </a:bodyPr>
              <a:lstStyle/>
              <a:p>
                <a:pPr>
                  <a:spcBef>
                    <a:spcPts val="600"/>
                  </a:spcBef>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a14:m>
                <a:r>
                  <a:rPr lang="en-US" sz="2400" dirty="0"/>
                  <a:t>~ ARMA(1,1)</a:t>
                </a:r>
              </a:p>
            </p:txBody>
          </p:sp>
        </mc:Choice>
        <mc:Fallback xmlns="">
          <p:sp>
            <p:nvSpPr>
              <p:cNvPr id="16" name="Rectangle 15">
                <a:extLst>
                  <a:ext uri="{FF2B5EF4-FFF2-40B4-BE49-F238E27FC236}">
                    <a16:creationId xmlns:a16="http://schemas.microsoft.com/office/drawing/2014/main" xmlns:a14="http://schemas.microsoft.com/office/drawing/2010/main" xmlns="" id="{4B39DC5D-55C8-CD49-99C9-3BD5EA202FA3}"/>
                  </a:ext>
                </a:extLst>
              </p:cNvPr>
              <p:cNvSpPr>
                <a:spLocks noRot="1" noChangeAspect="1" noMove="1" noResize="1" noEditPoints="1" noAdjustHandles="1" noChangeArrowheads="1" noChangeShapeType="1" noTextEdit="1"/>
              </p:cNvSpPr>
              <p:nvPr/>
            </p:nvSpPr>
            <p:spPr>
              <a:xfrm>
                <a:off x="5515868" y="1981200"/>
                <a:ext cx="2178930" cy="461665"/>
              </a:xfrm>
              <a:prstGeom prst="rect">
                <a:avLst/>
              </a:prstGeom>
              <a:blipFill rotWithShape="0">
                <a:blip r:embed="rId4"/>
                <a:stretch>
                  <a:fillRect l="-840" t="-9211" r="-6162" b="-30263"/>
                </a:stretch>
              </a:blipFill>
            </p:spPr>
            <p:txBody>
              <a:bodyPr/>
              <a:lstStyle/>
              <a:p>
                <a:r>
                  <a:rPr lang="en-US">
                    <a:noFill/>
                  </a:rPr>
                  <a:t> </a:t>
                </a:r>
              </a:p>
            </p:txBody>
          </p:sp>
        </mc:Fallback>
      </mc:AlternateContent>
      <p:pic>
        <p:nvPicPr>
          <p:cNvPr id="17" name="Picture 16" descr="tmp.gif">
            <a:extLst>
              <a:ext uri="{FF2B5EF4-FFF2-40B4-BE49-F238E27FC236}">
                <a16:creationId xmlns:a16="http://schemas.microsoft.com/office/drawing/2014/main" id="{875FF109-3BB9-6A41-BCEC-7BE007C248B2}"/>
              </a:ext>
            </a:extLst>
          </p:cNvPr>
          <p:cNvPicPr>
            <a:picLocks noChangeAspect="1"/>
          </p:cNvPicPr>
          <p:nvPr/>
        </p:nvPicPr>
        <p:blipFill>
          <a:blip r:embed="rId5"/>
          <a:srcRect t="69025" b="-12165"/>
          <a:stretch>
            <a:fillRect/>
          </a:stretch>
        </p:blipFill>
        <p:spPr>
          <a:xfrm>
            <a:off x="3140932" y="1379712"/>
            <a:ext cx="2837837" cy="691776"/>
          </a:xfrm>
          <a:prstGeom prst="rect">
            <a:avLst/>
          </a:prstGeom>
        </p:spPr>
      </p:pic>
      <p:sp>
        <p:nvSpPr>
          <p:cNvPr id="19" name="TextBox 18">
            <a:extLst>
              <a:ext uri="{FF2B5EF4-FFF2-40B4-BE49-F238E27FC236}">
                <a16:creationId xmlns:a16="http://schemas.microsoft.com/office/drawing/2014/main" id="{BD2E6078-512C-F74A-9E0F-1879089991C3}"/>
              </a:ext>
            </a:extLst>
          </p:cNvPr>
          <p:cNvSpPr txBox="1"/>
          <p:nvPr/>
        </p:nvSpPr>
        <p:spPr>
          <a:xfrm>
            <a:off x="6065680" y="1363635"/>
            <a:ext cx="2180492" cy="523220"/>
          </a:xfrm>
          <a:prstGeom prst="rect">
            <a:avLst/>
          </a:prstGeom>
          <a:noFill/>
        </p:spPr>
        <p:txBody>
          <a:bodyPr wrap="square" rtlCol="0">
            <a:noAutofit/>
          </a:bodyPr>
          <a:lstStyle/>
          <a:p>
            <a:pPr>
              <a:spcBef>
                <a:spcPts val="600"/>
              </a:spcBef>
            </a:pPr>
            <a:r>
              <a:rPr lang="en-US" sz="2800" i="1" dirty="0">
                <a:latin typeface="Times New Roman" pitchFamily="18" charset="0"/>
                <a:cs typeface="Times New Roman" pitchFamily="18" charset="0"/>
              </a:rPr>
              <a:t>C </a:t>
            </a:r>
            <a:r>
              <a:rPr lang="en-US" sz="2800" dirty="0">
                <a:latin typeface="Calibri" pitchFamily="34" charset="0"/>
              </a:rPr>
              <a:t>constant</a:t>
            </a:r>
          </a:p>
        </p:txBody>
      </p:sp>
      <p:pic>
        <p:nvPicPr>
          <p:cNvPr id="22" name="Picture 21">
            <a:extLst>
              <a:ext uri="{FF2B5EF4-FFF2-40B4-BE49-F238E27FC236}">
                <a16:creationId xmlns:a16="http://schemas.microsoft.com/office/drawing/2014/main" id="{AE07A550-1A4F-1B46-A3A8-14CBBA19B7E2}"/>
              </a:ext>
            </a:extLst>
          </p:cNvPr>
          <p:cNvPicPr>
            <a:picLocks noChangeAspect="1"/>
          </p:cNvPicPr>
          <p:nvPr/>
        </p:nvPicPr>
        <p:blipFill>
          <a:blip r:embed="rId6"/>
          <a:stretch>
            <a:fillRect/>
          </a:stretch>
        </p:blipFill>
        <p:spPr>
          <a:xfrm>
            <a:off x="3340175" y="3018212"/>
            <a:ext cx="2186868" cy="1865270"/>
          </a:xfrm>
          <a:prstGeom prst="rect">
            <a:avLst/>
          </a:prstGeom>
        </p:spPr>
      </p:pic>
      <p:pic>
        <p:nvPicPr>
          <p:cNvPr id="15" name="Picture 14">
            <a:extLst>
              <a:ext uri="{FF2B5EF4-FFF2-40B4-BE49-F238E27FC236}">
                <a16:creationId xmlns:a16="http://schemas.microsoft.com/office/drawing/2014/main" id="{F2812E4A-D170-AD4C-AD16-828AB54F4448}"/>
              </a:ext>
            </a:extLst>
          </p:cNvPr>
          <p:cNvPicPr>
            <a:picLocks noChangeAspect="1"/>
          </p:cNvPicPr>
          <p:nvPr/>
        </p:nvPicPr>
        <p:blipFill>
          <a:blip r:embed="rId7"/>
          <a:stretch>
            <a:fillRect/>
          </a:stretch>
        </p:blipFill>
        <p:spPr>
          <a:xfrm>
            <a:off x="665446" y="3018212"/>
            <a:ext cx="2170904" cy="1882035"/>
          </a:xfrm>
          <a:prstGeom prst="rect">
            <a:avLst/>
          </a:prstGeom>
        </p:spPr>
      </p:pic>
      <p:pic>
        <p:nvPicPr>
          <p:cNvPr id="23" name="Picture 22">
            <a:extLst>
              <a:ext uri="{FF2B5EF4-FFF2-40B4-BE49-F238E27FC236}">
                <a16:creationId xmlns:a16="http://schemas.microsoft.com/office/drawing/2014/main" id="{E2B9BDEA-8264-D549-A8B8-D6DA6077E9C0}"/>
              </a:ext>
            </a:extLst>
          </p:cNvPr>
          <p:cNvPicPr>
            <a:picLocks noChangeAspect="1"/>
          </p:cNvPicPr>
          <p:nvPr/>
        </p:nvPicPr>
        <p:blipFill>
          <a:blip r:embed="rId8"/>
          <a:stretch>
            <a:fillRect/>
          </a:stretch>
        </p:blipFill>
        <p:spPr>
          <a:xfrm>
            <a:off x="6030868" y="3018212"/>
            <a:ext cx="2122532" cy="1840098"/>
          </a:xfrm>
          <a:prstGeom prst="rect">
            <a:avLst/>
          </a:prstGeom>
        </p:spPr>
      </p:pic>
      <p:pic>
        <p:nvPicPr>
          <p:cNvPr id="12" name="Picture 11">
            <a:extLst>
              <a:ext uri="{FF2B5EF4-FFF2-40B4-BE49-F238E27FC236}">
                <a16:creationId xmlns:a16="http://schemas.microsoft.com/office/drawing/2014/main" id="{F4A68513-CE7D-0A45-B2EE-6BB5E9F54377}"/>
              </a:ext>
            </a:extLst>
          </p:cNvPr>
          <p:cNvPicPr>
            <a:picLocks noChangeAspect="1"/>
          </p:cNvPicPr>
          <p:nvPr/>
        </p:nvPicPr>
        <p:blipFill>
          <a:blip r:embed="rId9"/>
          <a:stretch>
            <a:fillRect/>
          </a:stretch>
        </p:blipFill>
        <p:spPr>
          <a:xfrm>
            <a:off x="6368821" y="4976447"/>
            <a:ext cx="2174252" cy="1329282"/>
          </a:xfrm>
          <a:prstGeom prst="rect">
            <a:avLst/>
          </a:prstGeom>
        </p:spPr>
      </p:pic>
      <p:sp>
        <p:nvSpPr>
          <p:cNvPr id="24" name="Rectangle 23">
            <a:extLst>
              <a:ext uri="{FF2B5EF4-FFF2-40B4-BE49-F238E27FC236}">
                <a16:creationId xmlns:a16="http://schemas.microsoft.com/office/drawing/2014/main" id="{AAA927BD-A5B7-C84C-92EB-BA824A64F5A4}"/>
              </a:ext>
            </a:extLst>
          </p:cNvPr>
          <p:cNvSpPr/>
          <p:nvPr/>
        </p:nvSpPr>
        <p:spPr bwMode="auto">
          <a:xfrm>
            <a:off x="6330462" y="6105438"/>
            <a:ext cx="2356338" cy="173442"/>
          </a:xfrm>
          <a:prstGeom prst="rect">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25" name="TextBox 24">
            <a:extLst>
              <a:ext uri="{FF2B5EF4-FFF2-40B4-BE49-F238E27FC236}">
                <a16:creationId xmlns:a16="http://schemas.microsoft.com/office/drawing/2014/main" id="{488E41CD-9F9C-454A-9E2D-61ECEBA70948}"/>
              </a:ext>
            </a:extLst>
          </p:cNvPr>
          <p:cNvSpPr txBox="1"/>
          <p:nvPr/>
        </p:nvSpPr>
        <p:spPr>
          <a:xfrm>
            <a:off x="457200" y="5105400"/>
            <a:ext cx="5714999" cy="1200329"/>
          </a:xfrm>
          <a:prstGeom prst="rect">
            <a:avLst/>
          </a:prstGeom>
          <a:noFill/>
        </p:spPr>
        <p:txBody>
          <a:bodyPr wrap="square" rtlCol="0">
            <a:noAutofit/>
          </a:bodyPr>
          <a:lstStyle/>
          <a:p>
            <a:pPr>
              <a:spcBef>
                <a:spcPts val="600"/>
              </a:spcBef>
            </a:pPr>
            <a:r>
              <a:rPr lang="en-US" dirty="0"/>
              <a:t>We know that the noise is AR(1,1), and that is one of the models suggested by the AIC. We will wait to show how to identify the model and estimate the coefficients in future Units. </a:t>
            </a:r>
          </a:p>
        </p:txBody>
      </p:sp>
      <p:sp>
        <p:nvSpPr>
          <p:cNvPr id="3" name="Title 2"/>
          <p:cNvSpPr>
            <a:spLocks noGrp="1"/>
          </p:cNvSpPr>
          <p:nvPr>
            <p:ph type="title"/>
          </p:nvPr>
        </p:nvSpPr>
        <p:spPr>
          <a:xfrm>
            <a:off x="457200" y="228600"/>
            <a:ext cx="8229600" cy="1143000"/>
          </a:xfrm>
        </p:spPr>
        <p:txBody>
          <a:bodyPr>
            <a:noAutofit/>
          </a:bodyPr>
          <a:lstStyle/>
          <a:p>
            <a:pPr>
              <a:spcBef>
                <a:spcPts val="600"/>
              </a:spcBef>
            </a:pPr>
            <a:r>
              <a:rPr lang="en-US" sz="3600" dirty="0"/>
              <a:t>Deterministic Signal-Plus-Noise Models</a:t>
            </a:r>
          </a:p>
        </p:txBody>
      </p:sp>
      <p:sp>
        <p:nvSpPr>
          <p:cNvPr id="18" name="TextBox 17">
            <a:extLst>
              <a:ext uri="{FF2B5EF4-FFF2-40B4-BE49-F238E27FC236}">
                <a16:creationId xmlns:a16="http://schemas.microsoft.com/office/drawing/2014/main" id="{B89237DF-475A-404E-8612-29C5B9AC02B1}"/>
              </a:ext>
            </a:extLst>
          </p:cNvPr>
          <p:cNvSpPr txBox="1"/>
          <p:nvPr/>
        </p:nvSpPr>
        <p:spPr>
          <a:xfrm>
            <a:off x="1077889" y="2667000"/>
            <a:ext cx="1336410" cy="338554"/>
          </a:xfrm>
          <a:prstGeom prst="rect">
            <a:avLst/>
          </a:prstGeom>
          <a:noFill/>
        </p:spPr>
        <p:txBody>
          <a:bodyPr wrap="square" rtlCol="0">
            <a:noAutofit/>
          </a:bodyPr>
          <a:lstStyle/>
          <a:p>
            <a:pPr algn="ctr">
              <a:spcBef>
                <a:spcPts val="600"/>
              </a:spcBef>
            </a:pPr>
            <a:r>
              <a:rPr lang="en-US" sz="1600" dirty="0"/>
              <a:t>Realization</a:t>
            </a:r>
          </a:p>
        </p:txBody>
      </p:sp>
      <p:sp>
        <p:nvSpPr>
          <p:cNvPr id="20" name="TextBox 19">
            <a:extLst>
              <a:ext uri="{FF2B5EF4-FFF2-40B4-BE49-F238E27FC236}">
                <a16:creationId xmlns:a16="http://schemas.microsoft.com/office/drawing/2014/main" id="{ADE3D08D-6665-3840-8313-00CAA067A70B}"/>
              </a:ext>
            </a:extLst>
          </p:cNvPr>
          <p:cNvSpPr txBox="1"/>
          <p:nvPr/>
        </p:nvSpPr>
        <p:spPr>
          <a:xfrm>
            <a:off x="3845190" y="2667000"/>
            <a:ext cx="1336410" cy="338554"/>
          </a:xfrm>
          <a:prstGeom prst="rect">
            <a:avLst/>
          </a:prstGeom>
          <a:noFill/>
        </p:spPr>
        <p:txBody>
          <a:bodyPr wrap="square" rtlCol="0">
            <a:noAutofit/>
          </a:bodyPr>
          <a:lstStyle/>
          <a:p>
            <a:pPr algn="ctr">
              <a:spcBef>
                <a:spcPts val="600"/>
              </a:spcBef>
            </a:pPr>
            <a:r>
              <a:rPr lang="en-US" sz="1600" dirty="0"/>
              <a:t>Signal</a:t>
            </a:r>
          </a:p>
        </p:txBody>
      </p:sp>
      <p:sp>
        <p:nvSpPr>
          <p:cNvPr id="21" name="TextBox 20">
            <a:extLst>
              <a:ext uri="{FF2B5EF4-FFF2-40B4-BE49-F238E27FC236}">
                <a16:creationId xmlns:a16="http://schemas.microsoft.com/office/drawing/2014/main" id="{3E470E8A-9355-4645-87CB-DBF21E2470A4}"/>
              </a:ext>
            </a:extLst>
          </p:cNvPr>
          <p:cNvSpPr txBox="1"/>
          <p:nvPr/>
        </p:nvSpPr>
        <p:spPr>
          <a:xfrm>
            <a:off x="6547011" y="2667000"/>
            <a:ext cx="1336410" cy="338554"/>
          </a:xfrm>
          <a:prstGeom prst="rect">
            <a:avLst/>
          </a:prstGeom>
          <a:noFill/>
        </p:spPr>
        <p:txBody>
          <a:bodyPr wrap="square" rtlCol="0">
            <a:noAutofit/>
          </a:bodyPr>
          <a:lstStyle/>
          <a:p>
            <a:pPr algn="ctr">
              <a:spcBef>
                <a:spcPts val="600"/>
              </a:spcBef>
            </a:pPr>
            <a:r>
              <a:rPr lang="en-US" sz="1600" dirty="0"/>
              <a:t>Noise</a:t>
            </a:r>
          </a:p>
        </p:txBody>
      </p:sp>
    </p:spTree>
    <p:extLst>
      <p:ext uri="{BB962C8B-B14F-4D97-AF65-F5344CB8AC3E}">
        <p14:creationId xmlns:p14="http://schemas.microsoft.com/office/powerpoint/2010/main" val="44427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fade">
                                      <p:cBhvr>
                                        <p:cTn id="25" dur="500"/>
                                        <p:tgtEl>
                                          <p:spTgt spid="1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19" grpId="0"/>
      <p:bldP spid="24" grpId="0" animBg="1"/>
      <p:bldP spid="25" grpId="0"/>
      <p:bldP spid="18"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324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405F-E590-FD46-B0F5-742A038D5AE0}"/>
              </a:ext>
            </a:extLst>
          </p:cNvPr>
          <p:cNvSpPr>
            <a:spLocks noGrp="1"/>
          </p:cNvSpPr>
          <p:nvPr>
            <p:ph type="ctrTitle"/>
          </p:nvPr>
        </p:nvSpPr>
        <p:spPr/>
        <p:txBody>
          <a:bodyPr/>
          <a:lstStyle/>
          <a:p>
            <a:r>
              <a:rPr lang="en-US" dirty="0"/>
              <a:t>Signal Present?</a:t>
            </a:r>
          </a:p>
        </p:txBody>
      </p:sp>
    </p:spTree>
    <p:extLst>
      <p:ext uri="{BB962C8B-B14F-4D97-AF65-F5344CB8AC3E}">
        <p14:creationId xmlns:p14="http://schemas.microsoft.com/office/powerpoint/2010/main" val="3203550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2950" y="4767666"/>
            <a:ext cx="5118100" cy="490134"/>
          </a:xfrm>
          <a:prstGeom prst="rect">
            <a:avLst/>
          </a:prstGeom>
          <a:noFill/>
        </p:spPr>
        <p:txBody>
          <a:bodyPr wrap="square" rtlCol="0">
            <a:spAutoFit/>
          </a:bodyPr>
          <a:lstStyle/>
          <a:p>
            <a:r>
              <a:rPr lang="en-US" sz="2585" b="1" dirty="0">
                <a:solidFill>
                  <a:srgbClr val="FC0000"/>
                </a:solidFill>
              </a:rPr>
              <a:t>Is there a deterministic signal?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824" y="1941386"/>
            <a:ext cx="4340352" cy="2481072"/>
          </a:xfrm>
          <a:prstGeom prst="rect">
            <a:avLst/>
          </a:prstGeom>
        </p:spPr>
      </p:pic>
      <p:sp>
        <p:nvSpPr>
          <p:cNvPr id="7" name="TextBox 6"/>
          <p:cNvSpPr txBox="1"/>
          <p:nvPr/>
        </p:nvSpPr>
        <p:spPr>
          <a:xfrm>
            <a:off x="762000" y="990600"/>
            <a:ext cx="7620000" cy="1001556"/>
          </a:xfrm>
          <a:prstGeom prst="rect">
            <a:avLst/>
          </a:prstGeom>
          <a:noFill/>
        </p:spPr>
        <p:txBody>
          <a:bodyPr wrap="square" rtlCol="0">
            <a:spAutoFit/>
          </a:bodyPr>
          <a:lstStyle/>
          <a:p>
            <a:r>
              <a:rPr lang="en-US" sz="2954" b="1" dirty="0"/>
              <a:t>Sometimes it’s not easy to tell whether a deterministic signal is present in the data</a:t>
            </a:r>
          </a:p>
        </p:txBody>
      </p:sp>
    </p:spTree>
    <p:extLst>
      <p:ext uri="{BB962C8B-B14F-4D97-AF65-F5344CB8AC3E}">
        <p14:creationId xmlns:p14="http://schemas.microsoft.com/office/powerpoint/2010/main" val="82638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66004" y="457200"/>
            <a:ext cx="2791608" cy="546945"/>
          </a:xfrm>
          <a:prstGeom prst="rect">
            <a:avLst/>
          </a:prstGeom>
          <a:noFill/>
        </p:spPr>
        <p:txBody>
          <a:bodyPr wrap="square" rtlCol="0">
            <a:noAutofit/>
          </a:bodyPr>
          <a:lstStyle/>
          <a:p>
            <a:pPr>
              <a:spcBef>
                <a:spcPts val="600"/>
              </a:spcBef>
            </a:pPr>
            <a:r>
              <a:rPr lang="en-US" sz="3200" b="1" dirty="0">
                <a:solidFill>
                  <a:srgbClr val="FC0000"/>
                </a:solidFill>
              </a:rPr>
              <a:t>Realizations </a:t>
            </a:r>
            <a:endParaRPr lang="en-US" sz="32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388" y="2045206"/>
            <a:ext cx="3171224" cy="1851076"/>
          </a:xfrm>
          <a:prstGeom prst="rect">
            <a:avLst/>
          </a:prstGeom>
        </p:spPr>
      </p:pic>
      <p:sp>
        <p:nvSpPr>
          <p:cNvPr id="2" name="TextBox 1">
            <a:extLst>
              <a:ext uri="{FF2B5EF4-FFF2-40B4-BE49-F238E27FC236}">
                <a16:creationId xmlns:a16="http://schemas.microsoft.com/office/drawing/2014/main" id="{17BB20B9-8ECD-E748-8BB3-1230AFD3E899}"/>
              </a:ext>
            </a:extLst>
          </p:cNvPr>
          <p:cNvSpPr txBox="1"/>
          <p:nvPr/>
        </p:nvSpPr>
        <p:spPr>
          <a:xfrm>
            <a:off x="6248400" y="2745221"/>
            <a:ext cx="2356338" cy="376385"/>
          </a:xfrm>
          <a:prstGeom prst="rect">
            <a:avLst/>
          </a:prstGeom>
          <a:noFill/>
        </p:spPr>
        <p:txBody>
          <a:bodyPr wrap="square" rtlCol="0">
            <a:noAutofit/>
          </a:bodyPr>
          <a:lstStyle/>
          <a:p>
            <a:pPr>
              <a:spcBef>
                <a:spcPts val="600"/>
              </a:spcBef>
            </a:pPr>
            <a:r>
              <a:rPr lang="en-US" sz="1846" dirty="0"/>
              <a:t> Global warming?</a:t>
            </a:r>
          </a:p>
        </p:txBody>
      </p:sp>
      <p:sp>
        <p:nvSpPr>
          <p:cNvPr id="6" name="Rectangle 5">
            <a:extLst>
              <a:ext uri="{FF2B5EF4-FFF2-40B4-BE49-F238E27FC236}">
                <a16:creationId xmlns:a16="http://schemas.microsoft.com/office/drawing/2014/main" id="{3FD0E223-3EF9-3044-841D-83D8967311B8}"/>
              </a:ext>
            </a:extLst>
          </p:cNvPr>
          <p:cNvSpPr/>
          <p:nvPr/>
        </p:nvSpPr>
        <p:spPr>
          <a:xfrm>
            <a:off x="246055" y="5771495"/>
            <a:ext cx="4403248" cy="461665"/>
          </a:xfrm>
          <a:prstGeom prst="rect">
            <a:avLst/>
          </a:prstGeom>
        </p:spPr>
        <p:txBody>
          <a:bodyPr wrap="square">
            <a:noAutofit/>
          </a:bodyPr>
          <a:lstStyle/>
          <a:p>
            <a:pPr>
              <a:spcBef>
                <a:spcPts val="600"/>
              </a:spcBef>
            </a:pPr>
            <a:r>
              <a:rPr lang="en-US" sz="1200" dirty="0"/>
              <a:t>parms = mult.wge(c(.975),c(.2,-.45),c(-.53))</a:t>
            </a:r>
          </a:p>
          <a:p>
            <a:pPr>
              <a:spcBef>
                <a:spcPts val="600"/>
              </a:spcBef>
            </a:pPr>
            <a:r>
              <a:rPr lang="en-US" sz="1200" dirty="0"/>
              <a:t>gen.arma.wge(160,phi = parms$model.coef,vara = 1, sn = 23)</a:t>
            </a:r>
          </a:p>
        </p:txBody>
      </p:sp>
      <p:pic>
        <p:nvPicPr>
          <p:cNvPr id="14" name="Picture 13">
            <a:extLst>
              <a:ext uri="{FF2B5EF4-FFF2-40B4-BE49-F238E27FC236}">
                <a16:creationId xmlns:a16="http://schemas.microsoft.com/office/drawing/2014/main" id="{B0D184DD-2FA8-5A42-B026-70CEB1CCE11A}"/>
              </a:ext>
            </a:extLst>
          </p:cNvPr>
          <p:cNvPicPr>
            <a:picLocks noChangeAspect="1"/>
          </p:cNvPicPr>
          <p:nvPr/>
        </p:nvPicPr>
        <p:blipFill>
          <a:blip r:embed="rId4"/>
          <a:stretch>
            <a:fillRect/>
          </a:stretch>
        </p:blipFill>
        <p:spPr>
          <a:xfrm>
            <a:off x="633046" y="3794078"/>
            <a:ext cx="3240250" cy="1887669"/>
          </a:xfrm>
          <a:prstGeom prst="rect">
            <a:avLst/>
          </a:prstGeom>
        </p:spPr>
      </p:pic>
      <p:pic>
        <p:nvPicPr>
          <p:cNvPr id="15" name="Picture 14">
            <a:extLst>
              <a:ext uri="{FF2B5EF4-FFF2-40B4-BE49-F238E27FC236}">
                <a16:creationId xmlns:a16="http://schemas.microsoft.com/office/drawing/2014/main" id="{8F926056-7FCA-8948-AAD8-78CFA683F0A6}"/>
              </a:ext>
            </a:extLst>
          </p:cNvPr>
          <p:cNvPicPr>
            <a:picLocks noChangeAspect="1"/>
          </p:cNvPicPr>
          <p:nvPr/>
        </p:nvPicPr>
        <p:blipFill>
          <a:blip r:embed="rId5"/>
          <a:stretch>
            <a:fillRect/>
          </a:stretch>
        </p:blipFill>
        <p:spPr>
          <a:xfrm>
            <a:off x="5154170" y="3794078"/>
            <a:ext cx="3240250" cy="1887669"/>
          </a:xfrm>
          <a:prstGeom prst="rect">
            <a:avLst/>
          </a:prstGeom>
        </p:spPr>
      </p:pic>
      <p:sp>
        <p:nvSpPr>
          <p:cNvPr id="16" name="Rectangle 15">
            <a:extLst>
              <a:ext uri="{FF2B5EF4-FFF2-40B4-BE49-F238E27FC236}">
                <a16:creationId xmlns:a16="http://schemas.microsoft.com/office/drawing/2014/main" id="{5757E96D-947D-6A47-896B-49F8DE7CB0CE}"/>
              </a:ext>
            </a:extLst>
          </p:cNvPr>
          <p:cNvSpPr/>
          <p:nvPr/>
        </p:nvSpPr>
        <p:spPr>
          <a:xfrm>
            <a:off x="4649302" y="5771223"/>
            <a:ext cx="4494698" cy="461665"/>
          </a:xfrm>
          <a:prstGeom prst="rect">
            <a:avLst/>
          </a:prstGeom>
        </p:spPr>
        <p:txBody>
          <a:bodyPr wrap="square">
            <a:noAutofit/>
          </a:bodyPr>
          <a:lstStyle/>
          <a:p>
            <a:pPr>
              <a:spcBef>
                <a:spcPts val="600"/>
              </a:spcBef>
            </a:pPr>
            <a:r>
              <a:rPr lang="en-US" sz="1200" dirty="0"/>
              <a:t>parms = mult.wge(c(.975),c(.2,-.45),c(-.53))</a:t>
            </a:r>
          </a:p>
          <a:p>
            <a:pPr>
              <a:spcBef>
                <a:spcPts val="600"/>
              </a:spcBef>
            </a:pPr>
            <a:r>
              <a:rPr lang="en-US" sz="1200" dirty="0"/>
              <a:t>gen.arma.wge(160,phi = parms$model.coef,vara = 1, sn = 13)</a:t>
            </a:r>
          </a:p>
        </p:txBody>
      </p:sp>
      <p:sp>
        <p:nvSpPr>
          <p:cNvPr id="5" name="TextBox 4">
            <a:extLst>
              <a:ext uri="{FF2B5EF4-FFF2-40B4-BE49-F238E27FC236}">
                <a16:creationId xmlns:a16="http://schemas.microsoft.com/office/drawing/2014/main" id="{E98006F5-B206-1748-B54A-4844DF311446}"/>
              </a:ext>
            </a:extLst>
          </p:cNvPr>
          <p:cNvSpPr txBox="1"/>
          <p:nvPr/>
        </p:nvSpPr>
        <p:spPr>
          <a:xfrm>
            <a:off x="246054" y="2587842"/>
            <a:ext cx="2497145" cy="830997"/>
          </a:xfrm>
          <a:prstGeom prst="rect">
            <a:avLst/>
          </a:prstGeom>
          <a:noFill/>
        </p:spPr>
        <p:txBody>
          <a:bodyPr wrap="square" rtlCol="0">
            <a:noAutofit/>
          </a:bodyPr>
          <a:lstStyle/>
          <a:p>
            <a:pPr>
              <a:spcBef>
                <a:spcPts val="600"/>
              </a:spcBef>
            </a:pPr>
            <a:r>
              <a:rPr lang="en-US" sz="1600" dirty="0">
                <a:solidFill>
                  <a:srgbClr val="FF0000"/>
                </a:solidFill>
              </a:rPr>
              <a:t>We know these were generated from a stationary (AR(4)) model!</a:t>
            </a:r>
          </a:p>
        </p:txBody>
      </p:sp>
      <p:cxnSp>
        <p:nvCxnSpPr>
          <p:cNvPr id="9" name="Straight Arrow Connector 8">
            <a:extLst>
              <a:ext uri="{FF2B5EF4-FFF2-40B4-BE49-F238E27FC236}">
                <a16:creationId xmlns:a16="http://schemas.microsoft.com/office/drawing/2014/main" id="{D158E3CB-13D1-C946-9CB8-21A6348E9CAB}"/>
              </a:ext>
            </a:extLst>
          </p:cNvPr>
          <p:cNvCxnSpPr>
            <a:cxnSpLocks/>
          </p:cNvCxnSpPr>
          <p:nvPr/>
        </p:nvCxnSpPr>
        <p:spPr bwMode="auto">
          <a:xfrm>
            <a:off x="492369" y="3462866"/>
            <a:ext cx="281354" cy="2521434"/>
          </a:xfrm>
          <a:prstGeom prst="straightConnector1">
            <a:avLst/>
          </a:prstGeom>
          <a:noFill/>
          <a:ln w="25400" cap="flat" cmpd="sng" algn="ctr">
            <a:solidFill>
              <a:srgbClr val="FC000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1EFDE226-0550-494C-A0F6-B4ECC5124429}"/>
              </a:ext>
            </a:extLst>
          </p:cNvPr>
          <p:cNvCxnSpPr>
            <a:cxnSpLocks/>
            <a:endCxn id="16" idx="1"/>
          </p:cNvCxnSpPr>
          <p:nvPr/>
        </p:nvCxnSpPr>
        <p:spPr bwMode="auto">
          <a:xfrm>
            <a:off x="1785461" y="3462865"/>
            <a:ext cx="2863841" cy="2539191"/>
          </a:xfrm>
          <a:prstGeom prst="straightConnector1">
            <a:avLst/>
          </a:prstGeom>
          <a:noFill/>
          <a:ln w="25400" cap="flat" cmpd="sng" algn="ctr">
            <a:solidFill>
              <a:srgbClr val="FC0000"/>
            </a:solidFill>
            <a:prstDash val="solid"/>
            <a:round/>
            <a:headEnd type="none" w="med" len="med"/>
            <a:tailEnd type="triangle"/>
          </a:ln>
          <a:effectLst/>
        </p:spPr>
      </p:cxnSp>
      <p:sp>
        <p:nvSpPr>
          <p:cNvPr id="18" name="TextBox 17"/>
          <p:cNvSpPr txBox="1"/>
          <p:nvPr/>
        </p:nvSpPr>
        <p:spPr>
          <a:xfrm>
            <a:off x="762000" y="990600"/>
            <a:ext cx="7632420" cy="1001556"/>
          </a:xfrm>
          <a:prstGeom prst="rect">
            <a:avLst/>
          </a:prstGeom>
          <a:noFill/>
        </p:spPr>
        <p:txBody>
          <a:bodyPr wrap="square" rtlCol="0">
            <a:noAutofit/>
          </a:bodyPr>
          <a:lstStyle/>
          <a:p>
            <a:pPr>
              <a:spcBef>
                <a:spcPts val="600"/>
              </a:spcBef>
            </a:pPr>
            <a:r>
              <a:rPr lang="en-US" sz="2954" b="1" dirty="0"/>
              <a:t>Sometimes it’s not easy to tell whether a deterministic signal is present in the data</a:t>
            </a:r>
          </a:p>
        </p:txBody>
      </p:sp>
    </p:spTree>
    <p:extLst>
      <p:ext uri="{BB962C8B-B14F-4D97-AF65-F5344CB8AC3E}">
        <p14:creationId xmlns:p14="http://schemas.microsoft.com/office/powerpoint/2010/main" val="278715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P spid="16" grpId="0"/>
      <p:bldP spid="5"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011829-F894-594B-803C-BD6C4C82B979}"/>
                  </a:ext>
                </a:extLst>
              </p:cNvPr>
              <p:cNvSpPr txBox="1"/>
              <p:nvPr/>
            </p:nvSpPr>
            <p:spPr>
              <a:xfrm>
                <a:off x="762000" y="2775856"/>
                <a:ext cx="4168192"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𝑡</m:t>
                          </m:r>
                        </m:sub>
                      </m:sSub>
                      <m:r>
                        <a:rPr lang="en-US" sz="3200" i="1">
                          <a:latin typeface="Cambria Math" panose="02040503050406030204" pitchFamily="18" charset="0"/>
                        </a:rPr>
                        <m:t>=5</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cos</m:t>
                          </m:r>
                        </m:fName>
                        <m:e>
                          <m:d>
                            <m:dPr>
                              <m:ctrlPr>
                                <a:rPr lang="en-US" sz="3200" i="1">
                                  <a:latin typeface="Cambria Math" panose="02040503050406030204" pitchFamily="18" charset="0"/>
                                </a:rPr>
                              </m:ctrlPr>
                            </m:dPr>
                            <m:e>
                              <m:r>
                                <a:rPr lang="en-US" sz="3200" i="1">
                                  <a:latin typeface="Cambria Math" panose="02040503050406030204" pitchFamily="18" charset="0"/>
                                </a:rPr>
                                <m:t>2</m:t>
                              </m:r>
                              <m:r>
                                <a:rPr lang="en-US" sz="3200" i="1">
                                  <a:latin typeface="Cambria Math" panose="02040503050406030204" pitchFamily="18" charset="0"/>
                                  <a:ea typeface="Cambria Math" panose="02040503050406030204" pitchFamily="18" charset="0"/>
                                </a:rPr>
                                <m:t>𝜋</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.1</m:t>
                                  </m:r>
                                </m:e>
                              </m:d>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ea typeface="Cambria Math" panose="02040503050406030204" pitchFamily="18" charset="0"/>
                                </a:rPr>
                                <m:t>+2.5</m:t>
                              </m:r>
                            </m:e>
                          </m:d>
                        </m:e>
                      </m:func>
                      <m:r>
                        <a:rPr lang="en-US" sz="3200" i="1">
                          <a:latin typeface="Cambria Math" panose="02040503050406030204" pitchFamily="18" charset="0"/>
                          <a:ea typeface="Cambria Math" panose="02040503050406030204" pitchFamily="18" charset="0"/>
                        </a:rPr>
                        <m:t>+ </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𝑍</m:t>
                          </m:r>
                        </m:e>
                        <m:sub>
                          <m:r>
                            <a:rPr lang="en-US" sz="3200" i="1">
                              <a:latin typeface="Cambria Math" panose="02040503050406030204" pitchFamily="18" charset="0"/>
                              <a:ea typeface="Cambria Math" panose="02040503050406030204" pitchFamily="18" charset="0"/>
                            </a:rPr>
                            <m:t>𝑡</m:t>
                          </m:r>
                        </m:sub>
                      </m:sSub>
                    </m:oMath>
                  </m:oMathPara>
                </a14:m>
                <a:endParaRPr lang="en-US" sz="3200" dirty="0"/>
              </a:p>
            </p:txBody>
          </p:sp>
        </mc:Choice>
        <mc:Fallback xmlns="">
          <p:sp>
            <p:nvSpPr>
              <p:cNvPr id="2" name="TextBox 1">
                <a:extLst>
                  <a:ext uri="{FF2B5EF4-FFF2-40B4-BE49-F238E27FC236}">
                    <a16:creationId xmlns:a16="http://schemas.microsoft.com/office/drawing/2014/main" id="{F2011829-F894-594B-803C-BD6C4C82B979}"/>
                  </a:ext>
                </a:extLst>
              </p:cNvPr>
              <p:cNvSpPr txBox="1">
                <a:spLocks noRot="1" noChangeAspect="1" noMove="1" noResize="1" noEditPoints="1" noAdjustHandles="1" noChangeArrowheads="1" noChangeShapeType="1" noTextEdit="1"/>
              </p:cNvSpPr>
              <p:nvPr/>
            </p:nvSpPr>
            <p:spPr>
              <a:xfrm>
                <a:off x="762000" y="2775856"/>
                <a:ext cx="4168192" cy="369332"/>
              </a:xfrm>
              <a:prstGeom prst="rect">
                <a:avLst/>
              </a:prstGeom>
              <a:blipFill>
                <a:blip r:embed="rId2"/>
                <a:stretch>
                  <a:fillRect l="-3354" t="-6667" r="-31098" b="-8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E5AB6B7-4E3E-DE4A-9707-C567233D7D85}"/>
                  </a:ext>
                </a:extLst>
              </p:cNvPr>
              <p:cNvSpPr/>
              <p:nvPr/>
            </p:nvSpPr>
            <p:spPr>
              <a:xfrm>
                <a:off x="6477000" y="2697033"/>
                <a:ext cx="2178930" cy="461665"/>
              </a:xfrm>
              <a:prstGeom prst="rect">
                <a:avLst/>
              </a:prstGeom>
            </p:spPr>
            <p:txBody>
              <a:bodyPr wrap="none">
                <a:noAutofit/>
              </a:bodyPr>
              <a:lstStyle/>
              <a:p>
                <a:pPr>
                  <a:spcBef>
                    <a:spcPts val="600"/>
                  </a:spcBef>
                </a:pP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𝑍</m:t>
                        </m:r>
                      </m:e>
                      <m:sub>
                        <m:r>
                          <a:rPr lang="en-US" sz="3200" i="1">
                            <a:latin typeface="Cambria Math" panose="02040503050406030204" pitchFamily="18" charset="0"/>
                          </a:rPr>
                          <m:t>𝑡</m:t>
                        </m:r>
                      </m:sub>
                    </m:sSub>
                  </m:oMath>
                </a14:m>
                <a:r>
                  <a:rPr lang="en-US" sz="3200" dirty="0"/>
                  <a:t>~ AR(1)</a:t>
                </a:r>
              </a:p>
            </p:txBody>
          </p:sp>
        </mc:Choice>
        <mc:Fallback xmlns="">
          <p:sp>
            <p:nvSpPr>
              <p:cNvPr id="3" name="Rectangle 2">
                <a:extLst>
                  <a:ext uri="{FF2B5EF4-FFF2-40B4-BE49-F238E27FC236}">
                    <a16:creationId xmlns:a16="http://schemas.microsoft.com/office/drawing/2014/main" id="{9E5AB6B7-4E3E-DE4A-9707-C567233D7D85}"/>
                  </a:ext>
                </a:extLst>
              </p:cNvPr>
              <p:cNvSpPr>
                <a:spLocks noRot="1" noChangeAspect="1" noMove="1" noResize="1" noEditPoints="1" noAdjustHandles="1" noChangeArrowheads="1" noChangeShapeType="1" noTextEdit="1"/>
              </p:cNvSpPr>
              <p:nvPr/>
            </p:nvSpPr>
            <p:spPr>
              <a:xfrm>
                <a:off x="6477000" y="2697033"/>
                <a:ext cx="2178930" cy="461665"/>
              </a:xfrm>
              <a:prstGeom prst="rect">
                <a:avLst/>
              </a:prstGeom>
              <a:blipFill>
                <a:blip r:embed="rId3"/>
                <a:stretch>
                  <a:fillRect l="-1734" t="-13158" b="-63158"/>
                </a:stretch>
              </a:blipFill>
            </p:spPr>
            <p:txBody>
              <a:bodyPr/>
              <a:lstStyle/>
              <a:p>
                <a:r>
                  <a:rPr lang="en-US">
                    <a:noFill/>
                  </a:rPr>
                  <a:t> </a:t>
                </a:r>
              </a:p>
            </p:txBody>
          </p:sp>
        </mc:Fallback>
      </mc:AlternateContent>
    </p:spTree>
    <p:extLst>
      <p:ext uri="{BB962C8B-B14F-4D97-AF65-F5344CB8AC3E}">
        <p14:creationId xmlns:p14="http://schemas.microsoft.com/office/powerpoint/2010/main" val="1623291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mp.gif"/>
          <p:cNvPicPr>
            <a:picLocks noChangeAspect="1"/>
          </p:cNvPicPr>
          <p:nvPr/>
        </p:nvPicPr>
        <p:blipFill>
          <a:blip r:embed="rId3"/>
          <a:stretch>
            <a:fillRect/>
          </a:stretch>
        </p:blipFill>
        <p:spPr>
          <a:xfrm>
            <a:off x="2094052" y="1370586"/>
            <a:ext cx="5398809" cy="5064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33" y="2341752"/>
            <a:ext cx="2913603" cy="207784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1394" y="2341754"/>
            <a:ext cx="2962729" cy="2051120"/>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r="4108"/>
          <a:stretch/>
        </p:blipFill>
        <p:spPr>
          <a:xfrm>
            <a:off x="918891" y="4281301"/>
            <a:ext cx="3065441" cy="205508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3000" y="4343400"/>
            <a:ext cx="2978944" cy="2062345"/>
          </a:xfrm>
          <a:prstGeom prst="rect">
            <a:avLst/>
          </a:prstGeom>
        </p:spPr>
      </p:pic>
      <p:sp>
        <p:nvSpPr>
          <p:cNvPr id="2" name="Title 1"/>
          <p:cNvSpPr>
            <a:spLocks noGrp="1"/>
          </p:cNvSpPr>
          <p:nvPr>
            <p:ph type="title"/>
          </p:nvPr>
        </p:nvSpPr>
        <p:spPr/>
        <p:txBody>
          <a:bodyPr>
            <a:noAutofit/>
          </a:bodyPr>
          <a:lstStyle/>
          <a:p>
            <a:r>
              <a:rPr lang="en-US" sz="3200" dirty="0"/>
              <a:t>Four Realizations from the Stationary </a:t>
            </a:r>
            <a:br>
              <a:rPr lang="en-US" sz="3200" dirty="0"/>
            </a:br>
            <a:r>
              <a:rPr lang="en-US" sz="3200" dirty="0"/>
              <a:t>AR(4) Model</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3E939C7-3086-794F-9869-7AC3CDB4C75B}"/>
                  </a:ext>
                </a:extLst>
              </p:cNvPr>
              <p:cNvSpPr/>
              <p:nvPr/>
            </p:nvSpPr>
            <p:spPr>
              <a:xfrm>
                <a:off x="1328203" y="1905000"/>
                <a:ext cx="6901397" cy="453137"/>
              </a:xfrm>
              <a:prstGeom prst="rect">
                <a:avLst/>
              </a:prstGeom>
            </p:spPr>
            <p:txBody>
              <a:bodyPr wrap="square">
                <a:spAutoFit/>
              </a:bodyPr>
              <a:lstStyle/>
              <a:p>
                <a:pPr>
                  <a:spcBef>
                    <a:spcPts val="600"/>
                  </a:spcBef>
                </a:pPr>
                <a14:m>
                  <m:oMathPara xmlns:m="http://schemas.openxmlformats.org/officeDocument/2006/math">
                    <m:oMathParaPr>
                      <m:jc m:val="centerGroup"/>
                    </m:oMathParaPr>
                    <m:oMath xmlns:m="http://schemas.openxmlformats.org/officeDocument/2006/math">
                      <m:r>
                        <m:rPr>
                          <m:nor/>
                        </m:rPr>
                        <a:rPr lang="en-US" sz="2400" i="1" dirty="0"/>
                        <m:t>(1−.645</m:t>
                      </m:r>
                      <m:r>
                        <m:rPr>
                          <m:nor/>
                        </m:rPr>
                        <a:rPr lang="en-US" sz="2400" i="1" dirty="0"/>
                        <m:t>B</m:t>
                      </m:r>
                      <m:r>
                        <m:rPr>
                          <m:nor/>
                        </m:rPr>
                        <a:rPr lang="en-US" sz="2400" i="1" dirty="0"/>
                        <m:t> +.02225</m:t>
                      </m:r>
                      <m:r>
                        <m:rPr>
                          <m:nor/>
                        </m:rPr>
                        <a:rPr lang="en-US" sz="2400" i="1" dirty="0"/>
                        <m:t>B</m:t>
                      </m:r>
                      <m:r>
                        <m:rPr>
                          <m:nor/>
                        </m:rPr>
                        <a:rPr lang="en-US" sz="2400" i="1" baseline="30000" dirty="0"/>
                        <m:t>2</m:t>
                      </m:r>
                      <m:r>
                        <m:rPr>
                          <m:nor/>
                        </m:rPr>
                        <a:rPr lang="en-US" sz="2400" i="1" dirty="0"/>
                        <m:t> − .0969</m:t>
                      </m:r>
                      <m:r>
                        <m:rPr>
                          <m:nor/>
                        </m:rPr>
                        <a:rPr lang="en-US" sz="2400" i="1" dirty="0"/>
                        <m:t>B</m:t>
                      </m:r>
                      <m:r>
                        <m:rPr>
                          <m:nor/>
                        </m:rPr>
                        <a:rPr lang="en-US" sz="2400" i="1" baseline="30000" dirty="0"/>
                        <m:t>3</m:t>
                      </m:r>
                      <m:r>
                        <m:rPr>
                          <m:nor/>
                        </m:rPr>
                        <a:rPr lang="en-US" sz="2400" i="1" dirty="0"/>
                        <m:t> −.2325</m:t>
                      </m:r>
                      <m:r>
                        <m:rPr>
                          <m:nor/>
                        </m:rPr>
                        <a:rPr lang="en-US" sz="2400" i="1" dirty="0"/>
                        <m:t>B</m:t>
                      </m:r>
                      <m:r>
                        <m:rPr>
                          <m:nor/>
                        </m:rPr>
                        <a:rPr lang="en-US" sz="2400" i="1" baseline="30000" dirty="0"/>
                        <m:t>4</m:t>
                      </m:r>
                      <m:r>
                        <m:rPr>
                          <m:nor/>
                        </m:rPr>
                        <a:rPr lang="en-US" sz="2400" i="1" dirty="0"/>
                        <m:t>)</m:t>
                      </m:r>
                      <m:r>
                        <m:rPr>
                          <m:nor/>
                        </m:rPr>
                        <a:rPr lang="en-US" sz="2400" i="1" dirty="0"/>
                        <m:t>Xt</m:t>
                      </m:r>
                      <m:r>
                        <m:rPr>
                          <m:nor/>
                        </m:rPr>
                        <a:rPr lang="en-US" sz="2400" i="1" dirty="0"/>
                        <m:t> = </m:t>
                      </m:r>
                      <m:r>
                        <m:rPr>
                          <m:nor/>
                        </m:rPr>
                        <a:rPr lang="en-US" sz="2400" i="1" dirty="0"/>
                        <m:t>at</m:t>
                      </m:r>
                    </m:oMath>
                  </m:oMathPara>
                </a14:m>
                <a:endParaRPr lang="en-US" sz="2400" i="1" baseline="-25000" dirty="0"/>
              </a:p>
            </p:txBody>
          </p:sp>
        </mc:Choice>
        <mc:Fallback xmlns="">
          <p:sp>
            <p:nvSpPr>
              <p:cNvPr id="3" name="Rectangle 2">
                <a:extLst>
                  <a:ext uri="{FF2B5EF4-FFF2-40B4-BE49-F238E27FC236}">
                    <a16:creationId xmlns:a16="http://schemas.microsoft.com/office/drawing/2014/main" id="{93E939C7-3086-794F-9869-7AC3CDB4C75B}"/>
                  </a:ext>
                </a:extLst>
              </p:cNvPr>
              <p:cNvSpPr>
                <a:spLocks noRot="1" noChangeAspect="1" noMove="1" noResize="1" noEditPoints="1" noAdjustHandles="1" noChangeArrowheads="1" noChangeShapeType="1" noTextEdit="1"/>
              </p:cNvSpPr>
              <p:nvPr/>
            </p:nvSpPr>
            <p:spPr>
              <a:xfrm>
                <a:off x="1328203" y="1905000"/>
                <a:ext cx="6901397" cy="453137"/>
              </a:xfrm>
              <a:prstGeom prst="rect">
                <a:avLst/>
              </a:prstGeom>
              <a:blipFill>
                <a:blip r:embed="rId8"/>
                <a:stretch>
                  <a:fillRect t="-2703" b="-18919"/>
                </a:stretch>
              </a:blipFill>
            </p:spPr>
            <p:txBody>
              <a:bodyPr/>
              <a:lstStyle/>
              <a:p>
                <a:r>
                  <a:rPr lang="en-US">
                    <a:noFill/>
                  </a:rPr>
                  <a:t> </a:t>
                </a:r>
              </a:p>
            </p:txBody>
          </p:sp>
        </mc:Fallback>
      </mc:AlternateContent>
    </p:spTree>
    <p:extLst>
      <p:ext uri="{BB962C8B-B14F-4D97-AF65-F5344CB8AC3E}">
        <p14:creationId xmlns:p14="http://schemas.microsoft.com/office/powerpoint/2010/main" val="3690823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959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mp.gif"/>
          <p:cNvPicPr>
            <a:picLocks noChangeAspect="1"/>
          </p:cNvPicPr>
          <p:nvPr/>
        </p:nvPicPr>
        <p:blipFill>
          <a:blip r:embed="rId3"/>
          <a:stretch>
            <a:fillRect/>
          </a:stretch>
        </p:blipFill>
        <p:spPr>
          <a:xfrm>
            <a:off x="2743200" y="1459523"/>
            <a:ext cx="2042981" cy="624606"/>
          </a:xfrm>
          <a:prstGeom prst="rect">
            <a:avLst/>
          </a:prstGeom>
          <a:ln>
            <a:solidFill>
              <a:srgbClr val="FF0000"/>
            </a:solidFill>
          </a:ln>
        </p:spPr>
      </p:pic>
      <p:pic>
        <p:nvPicPr>
          <p:cNvPr id="8" name="Picture 7" descr="tmp.gif"/>
          <p:cNvPicPr>
            <a:picLocks noChangeAspect="1"/>
          </p:cNvPicPr>
          <p:nvPr/>
        </p:nvPicPr>
        <p:blipFill>
          <a:blip r:embed="rId4"/>
          <a:stretch>
            <a:fillRect/>
          </a:stretch>
        </p:blipFill>
        <p:spPr>
          <a:xfrm>
            <a:off x="1758461" y="2162907"/>
            <a:ext cx="3689956" cy="514878"/>
          </a:xfrm>
          <a:prstGeom prst="rect">
            <a:avLst/>
          </a:prstGeom>
        </p:spPr>
      </p:pic>
      <p:pic>
        <p:nvPicPr>
          <p:cNvPr id="9" name="Picture 8" descr="tmp.gif"/>
          <p:cNvPicPr>
            <a:picLocks noChangeAspect="1"/>
          </p:cNvPicPr>
          <p:nvPr/>
        </p:nvPicPr>
        <p:blipFill>
          <a:blip r:embed="rId5"/>
          <a:stretch>
            <a:fillRect/>
          </a:stretch>
        </p:blipFill>
        <p:spPr>
          <a:xfrm>
            <a:off x="1702103" y="2703107"/>
            <a:ext cx="5261405" cy="514878"/>
          </a:xfrm>
          <a:prstGeom prst="rect">
            <a:avLst/>
          </a:prstGeom>
        </p:spPr>
      </p:pic>
      <p:sp>
        <p:nvSpPr>
          <p:cNvPr id="10" name="TextBox 9"/>
          <p:cNvSpPr txBox="1"/>
          <p:nvPr/>
        </p:nvSpPr>
        <p:spPr>
          <a:xfrm>
            <a:off x="633046" y="3429001"/>
            <a:ext cx="2743200" cy="461665"/>
          </a:xfrm>
          <a:prstGeom prst="rect">
            <a:avLst/>
          </a:prstGeom>
          <a:noFill/>
        </p:spPr>
        <p:txBody>
          <a:bodyPr wrap="square" rtlCol="0">
            <a:noAutofit/>
          </a:bodyPr>
          <a:lstStyle/>
          <a:p>
            <a:pPr>
              <a:spcBef>
                <a:spcPts val="600"/>
              </a:spcBef>
            </a:pPr>
            <a:r>
              <a:rPr lang="en-US" sz="2400" b="1" dirty="0"/>
              <a:t>Example signals:</a:t>
            </a:r>
          </a:p>
        </p:txBody>
      </p:sp>
      <p:pic>
        <p:nvPicPr>
          <p:cNvPr id="13" name="Picture 12" descr="tmp.gif"/>
          <p:cNvPicPr>
            <a:picLocks noChangeAspect="1"/>
          </p:cNvPicPr>
          <p:nvPr/>
        </p:nvPicPr>
        <p:blipFill>
          <a:blip r:embed="rId6"/>
          <a:srcRect t="34513" b="30975"/>
          <a:stretch>
            <a:fillRect/>
          </a:stretch>
        </p:blipFill>
        <p:spPr>
          <a:xfrm>
            <a:off x="3361768" y="3898564"/>
            <a:ext cx="2885460" cy="562708"/>
          </a:xfrm>
          <a:prstGeom prst="rect">
            <a:avLst/>
          </a:prstGeom>
        </p:spPr>
      </p:pic>
      <p:pic>
        <p:nvPicPr>
          <p:cNvPr id="14" name="Picture 13" descr="tmp.gif"/>
          <p:cNvPicPr>
            <a:picLocks noChangeAspect="1"/>
          </p:cNvPicPr>
          <p:nvPr/>
        </p:nvPicPr>
        <p:blipFill>
          <a:blip r:embed="rId6"/>
          <a:srcRect b="65487"/>
          <a:stretch>
            <a:fillRect/>
          </a:stretch>
        </p:blipFill>
        <p:spPr>
          <a:xfrm>
            <a:off x="3361768" y="3383280"/>
            <a:ext cx="2885460" cy="562708"/>
          </a:xfrm>
          <a:prstGeom prst="rect">
            <a:avLst/>
          </a:prstGeom>
        </p:spPr>
      </p:pic>
      <p:pic>
        <p:nvPicPr>
          <p:cNvPr id="15" name="Picture 14" descr="tmp.gif"/>
          <p:cNvPicPr>
            <a:picLocks noChangeAspect="1"/>
          </p:cNvPicPr>
          <p:nvPr/>
        </p:nvPicPr>
        <p:blipFill>
          <a:blip r:embed="rId6"/>
          <a:srcRect t="69025" b="-12165"/>
          <a:stretch>
            <a:fillRect/>
          </a:stretch>
        </p:blipFill>
        <p:spPr>
          <a:xfrm>
            <a:off x="3361768" y="4508695"/>
            <a:ext cx="2885460" cy="703385"/>
          </a:xfrm>
          <a:prstGeom prst="rect">
            <a:avLst/>
          </a:prstGeom>
        </p:spPr>
      </p:pic>
      <p:sp>
        <p:nvSpPr>
          <p:cNvPr id="16" name="TextBox 15"/>
          <p:cNvSpPr txBox="1"/>
          <p:nvPr/>
        </p:nvSpPr>
        <p:spPr>
          <a:xfrm>
            <a:off x="6257612" y="4471657"/>
            <a:ext cx="2180492" cy="546945"/>
          </a:xfrm>
          <a:prstGeom prst="rect">
            <a:avLst/>
          </a:prstGeom>
          <a:noFill/>
        </p:spPr>
        <p:txBody>
          <a:bodyPr wrap="square" rtlCol="0">
            <a:noAutofit/>
          </a:bodyPr>
          <a:lstStyle/>
          <a:p>
            <a:pPr>
              <a:spcBef>
                <a:spcPts val="600"/>
              </a:spcBef>
            </a:pPr>
            <a:r>
              <a:rPr lang="en-US" sz="2954" i="1" dirty="0">
                <a:latin typeface="Times New Roman" pitchFamily="18" charset="0"/>
                <a:cs typeface="Times New Roman" pitchFamily="18" charset="0"/>
              </a:rPr>
              <a:t>C </a:t>
            </a:r>
            <a:r>
              <a:rPr lang="en-US" sz="2677" dirty="0">
                <a:latin typeface="Calibri" pitchFamily="34" charset="0"/>
              </a:rPr>
              <a:t>constant</a:t>
            </a:r>
          </a:p>
        </p:txBody>
      </p:sp>
      <p:cxnSp>
        <p:nvCxnSpPr>
          <p:cNvPr id="20" name="Straight Connector 19"/>
          <p:cNvCxnSpPr/>
          <p:nvPr/>
        </p:nvCxnSpPr>
        <p:spPr bwMode="auto">
          <a:xfrm flipV="1">
            <a:off x="4815840" y="5867400"/>
            <a:ext cx="2651760" cy="4158"/>
          </a:xfrm>
          <a:prstGeom prst="line">
            <a:avLst/>
          </a:prstGeom>
          <a:noFill/>
          <a:ln w="19050" cap="flat" cmpd="sng" algn="ctr">
            <a:solidFill>
              <a:schemeClr val="tx1"/>
            </a:solidFill>
            <a:prstDash val="solid"/>
            <a:round/>
            <a:headEnd type="none" w="med" len="med"/>
            <a:tailEnd type="none" w="med" len="med"/>
          </a:ln>
          <a:effectLst/>
        </p:spPr>
      </p:cxnSp>
      <p:sp>
        <p:nvSpPr>
          <p:cNvPr id="3" name="TextBox 2"/>
          <p:cNvSpPr txBox="1"/>
          <p:nvPr/>
        </p:nvSpPr>
        <p:spPr>
          <a:xfrm>
            <a:off x="4705643" y="5486400"/>
            <a:ext cx="2914357" cy="461665"/>
          </a:xfrm>
          <a:prstGeom prst="rect">
            <a:avLst/>
          </a:prstGeom>
          <a:noFill/>
        </p:spPr>
        <p:txBody>
          <a:bodyPr wrap="square" rtlCol="0">
            <a:noAutofit/>
          </a:bodyPr>
          <a:lstStyle/>
          <a:p>
            <a:pPr>
              <a:spcBef>
                <a:spcPts val="600"/>
              </a:spcBef>
            </a:pPr>
            <a:r>
              <a:rPr lang="en-US" sz="2400" dirty="0"/>
              <a:t>non-constant mean.</a:t>
            </a:r>
          </a:p>
        </p:txBody>
      </p:sp>
      <p:sp>
        <p:nvSpPr>
          <p:cNvPr id="6" name="TextBox 5"/>
          <p:cNvSpPr txBox="1"/>
          <p:nvPr/>
        </p:nvSpPr>
        <p:spPr>
          <a:xfrm>
            <a:off x="457200" y="5498866"/>
            <a:ext cx="4757931" cy="461665"/>
          </a:xfrm>
          <a:prstGeom prst="rect">
            <a:avLst/>
          </a:prstGeom>
          <a:noFill/>
        </p:spPr>
        <p:txBody>
          <a:bodyPr wrap="square" rtlCol="0">
            <a:noAutofit/>
          </a:bodyPr>
          <a:lstStyle/>
          <a:p>
            <a:pPr>
              <a:spcBef>
                <a:spcPts val="600"/>
              </a:spcBef>
            </a:pP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t</a:t>
            </a:r>
            <a:r>
              <a:rPr lang="en-US" sz="2400" dirty="0"/>
              <a:t> is non-stationary because of </a:t>
            </a:r>
          </a:p>
        </p:txBody>
      </p:sp>
      <p:sp>
        <p:nvSpPr>
          <p:cNvPr id="4" name="Title 3"/>
          <p:cNvSpPr>
            <a:spLocks noGrp="1"/>
          </p:cNvSpPr>
          <p:nvPr>
            <p:ph type="title"/>
          </p:nvPr>
        </p:nvSpPr>
        <p:spPr>
          <a:xfrm>
            <a:off x="457200" y="228600"/>
            <a:ext cx="8229600" cy="1143000"/>
          </a:xfrm>
        </p:spPr>
        <p:txBody>
          <a:bodyPr>
            <a:noAutofit/>
          </a:bodyPr>
          <a:lstStyle/>
          <a:p>
            <a:pPr>
              <a:spcBef>
                <a:spcPts val="0"/>
              </a:spcBef>
            </a:pPr>
            <a:r>
              <a:rPr lang="en-US" sz="3600" dirty="0"/>
              <a:t>Deterministic Signal-Plus-Noise Models</a:t>
            </a:r>
          </a:p>
        </p:txBody>
      </p:sp>
    </p:spTree>
    <p:extLst>
      <p:ext uri="{BB962C8B-B14F-4D97-AF65-F5344CB8AC3E}">
        <p14:creationId xmlns:p14="http://schemas.microsoft.com/office/powerpoint/2010/main" val="318717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E1FE-73B1-654C-A8F3-B6C7B1C74E81}"/>
              </a:ext>
            </a:extLst>
          </p:cNvPr>
          <p:cNvSpPr>
            <a:spLocks noGrp="1"/>
          </p:cNvSpPr>
          <p:nvPr>
            <p:ph type="ctrTitle"/>
          </p:nvPr>
        </p:nvSpPr>
        <p:spPr/>
        <p:txBody>
          <a:bodyPr/>
          <a:lstStyle/>
          <a:p>
            <a:r>
              <a:rPr lang="en-US" dirty="0"/>
              <a:t>Screencast for Signal-Plus-Noise Models</a:t>
            </a:r>
          </a:p>
        </p:txBody>
      </p:sp>
    </p:spTree>
    <p:extLst>
      <p:ext uri="{BB962C8B-B14F-4D97-AF65-F5344CB8AC3E}">
        <p14:creationId xmlns:p14="http://schemas.microsoft.com/office/powerpoint/2010/main" val="3546774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3798EC-D15D-B343-A374-01D990328A75}"/>
              </a:ext>
            </a:extLst>
          </p:cNvPr>
          <p:cNvSpPr/>
          <p:nvPr/>
        </p:nvSpPr>
        <p:spPr>
          <a:xfrm>
            <a:off x="1752600" y="2743200"/>
            <a:ext cx="5867400" cy="457200"/>
          </a:xfrm>
          <a:prstGeom prst="rect">
            <a:avLst/>
          </a:prstGeom>
        </p:spPr>
        <p:txBody>
          <a:bodyPr wrap="square">
            <a:noAutofit/>
          </a:bodyPr>
          <a:lstStyle/>
          <a:p>
            <a:pPr algn="ctr">
              <a:spcBef>
                <a:spcPts val="600"/>
              </a:spcBef>
            </a:pPr>
            <a:r>
              <a:rPr lang="en-US" sz="2400" dirty="0"/>
              <a:t>gen.sigplusnoise.wge(100,2,4,vara = 100)</a:t>
            </a:r>
          </a:p>
        </p:txBody>
      </p:sp>
      <p:sp>
        <p:nvSpPr>
          <p:cNvPr id="8" name="Rectangle 7">
            <a:extLst>
              <a:ext uri="{FF2B5EF4-FFF2-40B4-BE49-F238E27FC236}">
                <a16:creationId xmlns:a16="http://schemas.microsoft.com/office/drawing/2014/main" id="{12677A9F-4A8B-FE42-9253-706AAD718D9E}"/>
              </a:ext>
            </a:extLst>
          </p:cNvPr>
          <p:cNvSpPr/>
          <p:nvPr/>
        </p:nvSpPr>
        <p:spPr>
          <a:xfrm>
            <a:off x="1752600" y="3373174"/>
            <a:ext cx="5694078" cy="457200"/>
          </a:xfrm>
          <a:prstGeom prst="rect">
            <a:avLst/>
          </a:prstGeom>
        </p:spPr>
        <p:txBody>
          <a:bodyPr wrap="square">
            <a:noAutofit/>
          </a:bodyPr>
          <a:lstStyle/>
          <a:p>
            <a:pPr algn="ctr">
              <a:spcBef>
                <a:spcPts val="600"/>
              </a:spcBef>
            </a:pPr>
            <a:r>
              <a:rPr lang="en-US" sz="2400" dirty="0"/>
              <a:t>gen.sigplusnoise.wge(100,0,0,vara = 10)</a:t>
            </a:r>
          </a:p>
        </p:txBody>
      </p:sp>
      <p:sp>
        <p:nvSpPr>
          <p:cNvPr id="11" name="Rectangle 10">
            <a:extLst>
              <a:ext uri="{FF2B5EF4-FFF2-40B4-BE49-F238E27FC236}">
                <a16:creationId xmlns:a16="http://schemas.microsoft.com/office/drawing/2014/main" id="{E7608521-A162-DA45-99E1-DB4ED789EF98}"/>
              </a:ext>
            </a:extLst>
          </p:cNvPr>
          <p:cNvSpPr/>
          <p:nvPr/>
        </p:nvSpPr>
        <p:spPr>
          <a:xfrm>
            <a:off x="477296" y="4347779"/>
            <a:ext cx="8209504" cy="887935"/>
          </a:xfrm>
          <a:prstGeom prst="rect">
            <a:avLst/>
          </a:prstGeom>
        </p:spPr>
        <p:txBody>
          <a:bodyPr wrap="square">
            <a:noAutofit/>
          </a:bodyPr>
          <a:lstStyle/>
          <a:p>
            <a:pPr>
              <a:spcBef>
                <a:spcPts val="600"/>
              </a:spcBef>
            </a:pPr>
            <a:r>
              <a:rPr lang="en-US" sz="2400" dirty="0"/>
              <a:t>parms = mult.wge(c(.975),c(.2,-.45),c(-.53))</a:t>
            </a:r>
          </a:p>
          <a:p>
            <a:pPr>
              <a:spcBef>
                <a:spcPts val="600"/>
              </a:spcBef>
            </a:pPr>
            <a:r>
              <a:rPr lang="en-US" sz="2400" dirty="0"/>
              <a:t>gen.arma.wge(160,phi = parms$model.coef,vara = 1)</a:t>
            </a:r>
          </a:p>
        </p:txBody>
      </p:sp>
      <p:sp>
        <p:nvSpPr>
          <p:cNvPr id="9" name="Title 4"/>
          <p:cNvSpPr txBox="1">
            <a:spLocks/>
          </p:cNvSpPr>
          <p:nvPr/>
        </p:nvSpPr>
        <p:spPr>
          <a:xfrm>
            <a:off x="457200" y="381000"/>
            <a:ext cx="8229600" cy="2133600"/>
          </a:xfrm>
          <a:prstGeom prst="rect">
            <a:avLst/>
          </a:prstGeom>
        </p:spPr>
        <p:txBody>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pPr algn="l"/>
            <a:r>
              <a:rPr lang="en-US" sz="3200" b="1">
                <a:latin typeface="+mn-lt"/>
              </a:rPr>
              <a:t>Screencast: Just run these a few times to show that sometimes you just randomly get something that looks like it has trend, even when it does not.</a:t>
            </a:r>
            <a:endParaRPr lang="en-US" sz="3200" dirty="0">
              <a:latin typeface="+mn-lt"/>
            </a:endParaRPr>
          </a:p>
        </p:txBody>
      </p:sp>
    </p:spTree>
    <p:extLst>
      <p:ext uri="{BB962C8B-B14F-4D97-AF65-F5344CB8AC3E}">
        <p14:creationId xmlns:p14="http://schemas.microsoft.com/office/powerpoint/2010/main" val="126379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608521-A162-DA45-99E1-DB4ED789EF98}"/>
              </a:ext>
            </a:extLst>
          </p:cNvPr>
          <p:cNvSpPr/>
          <p:nvPr/>
        </p:nvSpPr>
        <p:spPr>
          <a:xfrm>
            <a:off x="457200" y="2174786"/>
            <a:ext cx="8229600" cy="4085606"/>
          </a:xfrm>
          <a:prstGeom prst="rect">
            <a:avLst/>
          </a:prstGeom>
        </p:spPr>
        <p:txBody>
          <a:bodyPr wrap="square">
            <a:noAutofit/>
          </a:bodyPr>
          <a:lstStyle/>
          <a:p>
            <a:pPr>
              <a:spcBef>
                <a:spcPts val="600"/>
              </a:spcBef>
            </a:pPr>
            <a:r>
              <a:rPr lang="en-US" sz="2000" dirty="0"/>
              <a:t>parms = mult.wge(c(.975),c(.2,-.45),c(-.53))</a:t>
            </a:r>
          </a:p>
          <a:p>
            <a:pPr>
              <a:spcBef>
                <a:spcPts val="600"/>
              </a:spcBef>
            </a:pPr>
            <a:r>
              <a:rPr lang="en-US" sz="2000" dirty="0"/>
              <a:t>parms$model.coef</a:t>
            </a:r>
          </a:p>
          <a:p>
            <a:pPr>
              <a:spcBef>
                <a:spcPts val="600"/>
              </a:spcBef>
            </a:pPr>
            <a:r>
              <a:rPr lang="en-US" sz="2000" dirty="0"/>
              <a:t>	</a:t>
            </a:r>
          </a:p>
          <a:p>
            <a:pPr>
              <a:spcBef>
                <a:spcPts val="600"/>
              </a:spcBef>
            </a:pPr>
            <a:r>
              <a:rPr lang="en-US" sz="2000" dirty="0"/>
              <a:t># Output:</a:t>
            </a:r>
          </a:p>
          <a:p>
            <a:pPr>
              <a:spcBef>
                <a:spcPts val="600"/>
              </a:spcBef>
            </a:pPr>
            <a:r>
              <a:rPr lang="en-US" sz="2000" dirty="0"/>
              <a:t># [1]  0.6450000 -0.0222500  0.0969000  0.2325375</a:t>
            </a:r>
          </a:p>
          <a:p>
            <a:pPr>
              <a:spcBef>
                <a:spcPts val="600"/>
              </a:spcBef>
            </a:pPr>
            <a:endParaRPr lang="en-US" sz="2000" dirty="0"/>
          </a:p>
          <a:p>
            <a:pPr>
              <a:spcBef>
                <a:spcPts val="600"/>
              </a:spcBef>
            </a:pPr>
            <a:endParaRPr lang="en-US" sz="2000" dirty="0"/>
          </a:p>
          <a:p>
            <a:pPr>
              <a:spcBef>
                <a:spcPts val="600"/>
              </a:spcBef>
            </a:pPr>
            <a:r>
              <a:rPr lang="en-US" sz="2000" dirty="0"/>
              <a:t>#Now that we have the coefficients, () we can generate a realization.</a:t>
            </a:r>
          </a:p>
          <a:p>
            <a:pPr>
              <a:spcBef>
                <a:spcPts val="600"/>
              </a:spcBef>
            </a:pPr>
            <a:r>
              <a:rPr lang="en-US" sz="2000" dirty="0"/>
              <a:t>gen.arma.wge(160,phi = parms$model.coef,vara = 1)</a:t>
            </a:r>
          </a:p>
        </p:txBody>
      </p:sp>
      <p:pic>
        <p:nvPicPr>
          <p:cNvPr id="7" name="Picture 6" descr="tmp.gif">
            <a:extLst>
              <a:ext uri="{FF2B5EF4-FFF2-40B4-BE49-F238E27FC236}">
                <a16:creationId xmlns:a16="http://schemas.microsoft.com/office/drawing/2014/main" id="{5D9B2694-826C-2C44-B2E7-C4FAFE7A3E86}"/>
              </a:ext>
            </a:extLst>
          </p:cNvPr>
          <p:cNvPicPr>
            <a:picLocks noChangeAspect="1"/>
          </p:cNvPicPr>
          <p:nvPr/>
        </p:nvPicPr>
        <p:blipFill>
          <a:blip r:embed="rId3"/>
          <a:stretch>
            <a:fillRect/>
          </a:stretch>
        </p:blipFill>
        <p:spPr>
          <a:xfrm>
            <a:off x="1975246" y="1550963"/>
            <a:ext cx="5398809" cy="506437"/>
          </a:xfrm>
          <a:prstGeom prst="rect">
            <a:avLst/>
          </a:prstGeom>
        </p:spPr>
      </p:pic>
      <p:sp>
        <p:nvSpPr>
          <p:cNvPr id="5" name="Title 4"/>
          <p:cNvSpPr>
            <a:spLocks noGrp="1"/>
          </p:cNvSpPr>
          <p:nvPr>
            <p:ph type="title"/>
          </p:nvPr>
        </p:nvSpPr>
        <p:spPr/>
        <p:txBody>
          <a:bodyPr>
            <a:noAutofit/>
          </a:bodyPr>
          <a:lstStyle/>
          <a:p>
            <a:pPr>
              <a:spcBef>
                <a:spcPts val="600"/>
              </a:spcBef>
            </a:pPr>
            <a:r>
              <a:rPr lang="en-US" sz="3200" dirty="0">
                <a:latin typeface="+mn-lt"/>
              </a:rPr>
              <a:t>Also, be able to generate realizations from a model in factored form</a:t>
            </a:r>
          </a:p>
        </p:txBody>
      </p:sp>
    </p:spTree>
    <p:extLst>
      <p:ext uri="{BB962C8B-B14F-4D97-AF65-F5344CB8AC3E}">
        <p14:creationId xmlns:p14="http://schemas.microsoft.com/office/powerpoint/2010/main" val="151286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7" end="7"/>
                                            </p:txEl>
                                          </p:spTgt>
                                        </p:tgtEl>
                                        <p:attrNameLst>
                                          <p:attrName>style.visibility</p:attrName>
                                        </p:attrNameLst>
                                      </p:cBhvr>
                                      <p:to>
                                        <p:strVal val="visible"/>
                                      </p:to>
                                    </p:set>
                                    <p:animEffect transition="in" filter="fade">
                                      <p:cBhvr>
                                        <p:cTn id="22" dur="500"/>
                                        <p:tgtEl>
                                          <p:spTgt spid="11">
                                            <p:txEl>
                                              <p:pRg st="7" end="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Effect transition="in" filter="fade">
                                      <p:cBhvr>
                                        <p:cTn id="25" dur="500"/>
                                        <p:tgtEl>
                                          <p:spTgt spid="11">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494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4C41-EDA4-6043-8C31-686B5E663687}"/>
              </a:ext>
            </a:extLst>
          </p:cNvPr>
          <p:cNvSpPr>
            <a:spLocks noGrp="1"/>
          </p:cNvSpPr>
          <p:nvPr>
            <p:ph type="ctrTitle"/>
          </p:nvPr>
        </p:nvSpPr>
        <p:spPr/>
        <p:txBody>
          <a:bodyPr>
            <a:normAutofit fontScale="90000"/>
          </a:bodyPr>
          <a:lstStyle/>
          <a:p>
            <a:r>
              <a:rPr lang="en-US" dirty="0"/>
              <a:t>ARIMA Properties and Characteristics</a:t>
            </a:r>
          </a:p>
        </p:txBody>
      </p:sp>
    </p:spTree>
    <p:extLst>
      <p:ext uri="{BB962C8B-B14F-4D97-AF65-F5344CB8AC3E}">
        <p14:creationId xmlns:p14="http://schemas.microsoft.com/office/powerpoint/2010/main" val="25242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89" name="Text Box 9"/>
          <p:cNvSpPr txBox="1">
            <a:spLocks noChangeArrowheads="1"/>
          </p:cNvSpPr>
          <p:nvPr/>
        </p:nvSpPr>
        <p:spPr bwMode="auto">
          <a:xfrm>
            <a:off x="984739" y="2971800"/>
            <a:ext cx="4642338" cy="490134"/>
          </a:xfrm>
          <a:prstGeom prst="rect">
            <a:avLst/>
          </a:prstGeom>
          <a:noFill/>
          <a:ln w="25400">
            <a:noFill/>
            <a:miter lim="800000"/>
            <a:headEnd/>
            <a:tailEnd/>
          </a:ln>
        </p:spPr>
        <p:txBody>
          <a:bodyPr>
            <a:noAutofit/>
          </a:bodyPr>
          <a:lstStyle/>
          <a:p>
            <a:pPr>
              <a:spcBef>
                <a:spcPts val="600"/>
              </a:spcBef>
            </a:pPr>
            <a:r>
              <a:rPr lang="en-US" sz="2400" b="1" dirty="0"/>
              <a:t>We use the notation:</a:t>
            </a:r>
          </a:p>
        </p:txBody>
      </p:sp>
      <p:sp>
        <p:nvSpPr>
          <p:cNvPr id="2" name="TextBox 1"/>
          <p:cNvSpPr txBox="1"/>
          <p:nvPr/>
        </p:nvSpPr>
        <p:spPr>
          <a:xfrm>
            <a:off x="457200" y="1248508"/>
            <a:ext cx="8229600" cy="1610592"/>
          </a:xfrm>
          <a:prstGeom prst="rect">
            <a:avLst/>
          </a:prstGeom>
          <a:noFill/>
        </p:spPr>
        <p:txBody>
          <a:bodyPr wrap="square" rtlCol="0">
            <a:noAutofit/>
          </a:bodyPr>
          <a:lstStyle/>
          <a:p>
            <a:pPr>
              <a:spcBef>
                <a:spcPts val="600"/>
              </a:spcBef>
            </a:pPr>
            <a:r>
              <a:rPr lang="en-US" sz="2400" dirty="0"/>
              <a:t>The </a:t>
            </a:r>
            <a:r>
              <a:rPr lang="en-US" sz="2400" i="1" dirty="0"/>
              <a:t>autoregressive integrated moving average process </a:t>
            </a:r>
            <a:r>
              <a:rPr lang="en-US" sz="2400" dirty="0"/>
              <a:t>of orders </a:t>
            </a:r>
            <a:r>
              <a:rPr lang="en-US" sz="2400" i="1" dirty="0">
                <a:latin typeface="Times New Roman" pitchFamily="18" charset="0"/>
                <a:cs typeface="Times New Roman" pitchFamily="18" charset="0"/>
              </a:rPr>
              <a:t>p, d</a:t>
            </a:r>
            <a:r>
              <a:rPr lang="en-US" sz="2400" dirty="0">
                <a:latin typeface="Times New Roman" pitchFamily="18" charset="0"/>
                <a:cs typeface="Times New Roman" pitchFamily="18" charset="0"/>
              </a:rPr>
              <a:t>, </a:t>
            </a:r>
            <a:r>
              <a:rPr lang="en-US" sz="2400" dirty="0"/>
              <a:t>and </a:t>
            </a:r>
            <a:r>
              <a:rPr lang="en-US" sz="2400" i="1" dirty="0">
                <a:latin typeface="Times New Roman" pitchFamily="18" charset="0"/>
                <a:cs typeface="Times New Roman" pitchFamily="18" charset="0"/>
              </a:rPr>
              <a:t>q </a:t>
            </a:r>
            <a:r>
              <a:rPr lang="en-US" sz="2400" dirty="0">
                <a:latin typeface="Times New Roman" pitchFamily="18" charset="0"/>
                <a:cs typeface="Times New Roman" pitchFamily="18" charset="0"/>
              </a:rPr>
              <a:t>(</a:t>
            </a:r>
            <a:r>
              <a:rPr lang="en-US" sz="2400" dirty="0">
                <a:cs typeface="Times New Roman" pitchFamily="18" charset="0"/>
              </a:rPr>
              <a:t>denoted ARIMA</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p,d,q</a:t>
            </a:r>
            <a:r>
              <a:rPr lang="en-US" sz="2400" dirty="0">
                <a:latin typeface="Times New Roman" pitchFamily="18" charset="0"/>
                <a:cs typeface="Times New Roman" pitchFamily="18" charset="0"/>
              </a:rPr>
              <a:t>)) </a:t>
            </a:r>
            <a:r>
              <a:rPr lang="en-US" sz="2400" dirty="0">
                <a:cs typeface="Times New Roman" pitchFamily="18" charset="0"/>
              </a:rPr>
              <a:t>is a process, </a:t>
            </a:r>
            <a:r>
              <a:rPr lang="en-US" sz="2400" i="1" dirty="0">
                <a:latin typeface="Times New Roman" pitchFamily="18" charset="0"/>
                <a:cs typeface="Times New Roman" pitchFamily="18" charset="0"/>
              </a:rPr>
              <a:t>X</a:t>
            </a:r>
            <a:r>
              <a:rPr lang="en-US" sz="2400" i="1" baseline="-25000" dirty="0">
                <a:latin typeface="Times New Roman" pitchFamily="18" charset="0"/>
                <a:cs typeface="Times New Roman" pitchFamily="18" charset="0"/>
              </a:rPr>
              <a:t>t</a:t>
            </a:r>
            <a:r>
              <a:rPr lang="en-US" sz="2400" i="1" dirty="0">
                <a:latin typeface="Times New Roman" pitchFamily="18" charset="0"/>
                <a:cs typeface="Times New Roman" pitchFamily="18" charset="0"/>
              </a:rPr>
              <a:t> , </a:t>
            </a:r>
            <a:r>
              <a:rPr lang="en-US" sz="2400" dirty="0">
                <a:cs typeface="Times New Roman" pitchFamily="18" charset="0"/>
              </a:rPr>
              <a:t>whose differences </a:t>
            </a:r>
            <a:r>
              <a:rPr lang="en-US" sz="2400" dirty="0">
                <a:latin typeface="Times New Roman" pitchFamily="18" charset="0"/>
                <a:cs typeface="Times New Roman" pitchFamily="18" charset="0"/>
              </a:rPr>
              <a:t>(1</a:t>
            </a:r>
            <a:r>
              <a:rPr lang="en-US" sz="2400" i="1" dirty="0">
                <a:latin typeface="Symbol" pitchFamily="18" charset="2"/>
                <a:cs typeface="Times New Roman" pitchFamily="18" charset="0"/>
              </a:rPr>
              <a:t>- </a:t>
            </a:r>
            <a:r>
              <a:rPr lang="en-US" sz="2400" i="1" dirty="0">
                <a:latin typeface="Times New Roman" pitchFamily="18" charset="0"/>
                <a:cs typeface="Times New Roman" pitchFamily="18" charset="0"/>
              </a:rPr>
              <a:t>B</a:t>
            </a:r>
            <a:r>
              <a:rPr lang="en-US" sz="2400" dirty="0">
                <a:latin typeface="Times New Roman" pitchFamily="18" charset="0"/>
                <a:cs typeface="Times New Roman" pitchFamily="18" charset="0"/>
              </a:rPr>
              <a:t>)</a:t>
            </a:r>
            <a:r>
              <a:rPr lang="en-US" sz="2400" i="1" baseline="30000" dirty="0">
                <a:latin typeface="Times New Roman" pitchFamily="18" charset="0"/>
                <a:cs typeface="Times New Roman" pitchFamily="18" charset="0"/>
              </a:rPr>
              <a:t>d </a:t>
            </a: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t</a:t>
            </a:r>
            <a:r>
              <a:rPr lang="en-US" sz="2400" baseline="-25000" dirty="0">
                <a:cs typeface="Times New Roman" pitchFamily="18" charset="0"/>
              </a:rPr>
              <a:t>  </a:t>
            </a:r>
            <a:r>
              <a:rPr lang="en-US" sz="2400" dirty="0">
                <a:cs typeface="Times New Roman" pitchFamily="18" charset="0"/>
              </a:rPr>
              <a:t>satisfy a (stationary) ARMA(</a:t>
            </a:r>
            <a:r>
              <a:rPr lang="en-US" sz="2400" i="1" dirty="0">
                <a:latin typeface="Times New Roman" pitchFamily="18" charset="0"/>
                <a:cs typeface="Times New Roman" pitchFamily="18" charset="0"/>
              </a:rPr>
              <a:t>p,q</a:t>
            </a:r>
            <a:r>
              <a:rPr lang="en-US" sz="2400" dirty="0">
                <a:cs typeface="Times New Roman" pitchFamily="18" charset="0"/>
              </a:rPr>
              <a:t>) model, where </a:t>
            </a:r>
            <a:r>
              <a:rPr lang="en-US" sz="2400" i="1" dirty="0">
                <a:latin typeface="Times New Roman" pitchFamily="18" charset="0"/>
                <a:cs typeface="Times New Roman" pitchFamily="18" charset="0"/>
              </a:rPr>
              <a:t>d</a:t>
            </a:r>
            <a:r>
              <a:rPr lang="en-US" sz="2400" dirty="0">
                <a:cs typeface="Times New Roman" pitchFamily="18" charset="0"/>
              </a:rPr>
              <a:t> is a non-negative integer.</a:t>
            </a:r>
            <a:endParaRPr lang="en-US" sz="2400" dirty="0">
              <a:latin typeface="Times New Roman" pitchFamily="18" charset="0"/>
              <a:cs typeface="Times New Roman"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84267259"/>
              </p:ext>
            </p:extLst>
          </p:nvPr>
        </p:nvGraphicFramePr>
        <p:xfrm>
          <a:off x="2438400" y="3429000"/>
          <a:ext cx="3294185" cy="468923"/>
        </p:xfrm>
        <a:graphic>
          <a:graphicData uri="http://schemas.openxmlformats.org/presentationml/2006/ole">
            <mc:AlternateContent xmlns:mc="http://schemas.openxmlformats.org/markup-compatibility/2006">
              <mc:Choice xmlns:v="urn:schemas-microsoft-com:vml" Requires="v">
                <p:oleObj spid="_x0000_s1299" name="Equation" r:id="rId4" imgW="3568680" imgH="507960" progId="Equation.DSMT4">
                  <p:embed/>
                </p:oleObj>
              </mc:Choice>
              <mc:Fallback>
                <p:oleObj name="Equation" r:id="rId4" imgW="3568680" imgH="507960" progId="Equation.DSMT4">
                  <p:embed/>
                  <p:pic>
                    <p:nvPicPr>
                      <p:cNvPr id="4" name="Object 3"/>
                      <p:cNvPicPr/>
                      <p:nvPr/>
                    </p:nvPicPr>
                    <p:blipFill>
                      <a:blip r:embed="rId5"/>
                      <a:stretch>
                        <a:fillRect/>
                      </a:stretch>
                    </p:blipFill>
                    <p:spPr>
                      <a:xfrm>
                        <a:off x="2438400" y="3429000"/>
                        <a:ext cx="3294185" cy="468923"/>
                      </a:xfrm>
                      <a:prstGeom prst="rect">
                        <a:avLst/>
                      </a:prstGeom>
                    </p:spPr>
                  </p:pic>
                </p:oleObj>
              </mc:Fallback>
            </mc:AlternateContent>
          </a:graphicData>
        </a:graphic>
      </p:graphicFrame>
      <p:sp>
        <p:nvSpPr>
          <p:cNvPr id="3" name="TextBox 2"/>
          <p:cNvSpPr txBox="1"/>
          <p:nvPr/>
        </p:nvSpPr>
        <p:spPr>
          <a:xfrm>
            <a:off x="76200" y="5750170"/>
            <a:ext cx="8991600" cy="376385"/>
          </a:xfrm>
          <a:prstGeom prst="rect">
            <a:avLst/>
          </a:prstGeom>
          <a:noFill/>
          <a:ln w="28575">
            <a:solidFill>
              <a:srgbClr val="FF0000"/>
            </a:solidFill>
          </a:ln>
        </p:spPr>
        <p:txBody>
          <a:bodyPr wrap="square" rtlCol="0">
            <a:noAutofit/>
          </a:bodyPr>
          <a:lstStyle/>
          <a:p>
            <a:pPr>
              <a:spcBef>
                <a:spcPts val="600"/>
              </a:spcBef>
            </a:pPr>
            <a:r>
              <a:rPr lang="en-US" sz="1846" dirty="0"/>
              <a:t>You can generate realizations from the ARIMA(</a:t>
            </a:r>
            <a:r>
              <a:rPr lang="en-US" sz="1846" i="1" dirty="0"/>
              <a:t>p</a:t>
            </a:r>
            <a:r>
              <a:rPr lang="en-US" sz="1846" dirty="0"/>
              <a:t>,</a:t>
            </a:r>
            <a:r>
              <a:rPr lang="en-US" sz="1846" i="1" dirty="0"/>
              <a:t>d</a:t>
            </a:r>
            <a:r>
              <a:rPr lang="en-US" sz="1846" dirty="0"/>
              <a:t>,</a:t>
            </a:r>
            <a:r>
              <a:rPr lang="en-US" sz="1846" i="1" dirty="0"/>
              <a:t>q</a:t>
            </a:r>
            <a:r>
              <a:rPr lang="en-US" sz="1846" dirty="0"/>
              <a:t>) model using </a:t>
            </a:r>
            <a:r>
              <a:rPr lang="en-US" sz="1846" b="1" dirty="0">
                <a:latin typeface="Courier New" panose="02070309020205020404" pitchFamily="49" charset="0"/>
                <a:cs typeface="Courier New" panose="02070309020205020404" pitchFamily="49" charset="0"/>
              </a:rPr>
              <a:t>gen.arima.wge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E56402E-4CAC-5B47-9478-608541E948BE}"/>
                  </a:ext>
                </a:extLst>
              </p:cNvPr>
              <p:cNvSpPr txBox="1"/>
              <p:nvPr/>
            </p:nvSpPr>
            <p:spPr>
              <a:xfrm>
                <a:off x="400060" y="4568272"/>
                <a:ext cx="7296139" cy="418471"/>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1 − .67</m:t>
                          </m:r>
                          <m:r>
                            <a:rPr lang="en-US" sz="2400" i="1">
                              <a:latin typeface="Cambria Math" panose="02040503050406030204" pitchFamily="18" charset="0"/>
                            </a:rPr>
                            <m:t>𝐵</m:t>
                          </m:r>
                        </m:e>
                      </m:d>
                      <m:r>
                        <a:rPr lang="en-US" sz="2400" i="1">
                          <a:latin typeface="Cambria Math" panose="02040503050406030204" pitchFamily="18" charset="0"/>
                        </a:rPr>
                        <m:t>(1−1.6</m:t>
                      </m:r>
                      <m:r>
                        <a:rPr lang="en-US" sz="2400" i="1">
                          <a:latin typeface="Cambria Math" panose="02040503050406030204" pitchFamily="18" charset="0"/>
                        </a:rPr>
                        <m:t>𝐵</m:t>
                      </m:r>
                      <m:r>
                        <a:rPr lang="en-US" sz="2400" i="1">
                          <a:latin typeface="Cambria Math" panose="02040503050406030204" pitchFamily="18" charset="0"/>
                        </a:rPr>
                        <m:t>+.8</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2</m:t>
                          </m:r>
                        </m:sup>
                      </m:sSup>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𝐵</m:t>
                          </m:r>
                        </m:e>
                      </m:d>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=(1−.84</m:t>
                      </m:r>
                      <m:r>
                        <a:rPr lang="en-US" sz="2400" i="1">
                          <a:latin typeface="Cambria Math" panose="02040503050406030204" pitchFamily="18" charset="0"/>
                        </a:rPr>
                        <m:t>𝐵</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oMath>
                  </m:oMathPara>
                </a14:m>
                <a:endParaRPr lang="en-US" sz="2400" dirty="0"/>
              </a:p>
            </p:txBody>
          </p:sp>
        </mc:Choice>
        <mc:Fallback xmlns="">
          <p:sp>
            <p:nvSpPr>
              <p:cNvPr id="6" name="TextBox 5">
                <a:extLst>
                  <a:ext uri="{FF2B5EF4-FFF2-40B4-BE49-F238E27FC236}">
                    <a16:creationId xmlns:a16="http://schemas.microsoft.com/office/drawing/2014/main" id="{BE56402E-4CAC-5B47-9478-608541E948BE}"/>
                  </a:ext>
                </a:extLst>
              </p:cNvPr>
              <p:cNvSpPr txBox="1">
                <a:spLocks noRot="1" noChangeAspect="1" noMove="1" noResize="1" noEditPoints="1" noAdjustHandles="1" noChangeArrowheads="1" noChangeShapeType="1" noTextEdit="1"/>
              </p:cNvSpPr>
              <p:nvPr/>
            </p:nvSpPr>
            <p:spPr>
              <a:xfrm>
                <a:off x="400060" y="4568272"/>
                <a:ext cx="7296139" cy="418471"/>
              </a:xfrm>
              <a:prstGeom prst="rect">
                <a:avLst/>
              </a:prstGeom>
              <a:blipFill>
                <a:blip r:embed="rId6"/>
                <a:stretch>
                  <a:fillRect r="-334" b="-21739"/>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C1A3E69B-13E3-B648-B47B-2BF941C0ADC0}"/>
              </a:ext>
            </a:extLst>
          </p:cNvPr>
          <p:cNvCxnSpPr>
            <a:cxnSpLocks/>
          </p:cNvCxnSpPr>
          <p:nvPr/>
        </p:nvCxnSpPr>
        <p:spPr bwMode="auto">
          <a:xfrm flipH="1">
            <a:off x="2438401" y="3880710"/>
            <a:ext cx="239709" cy="439179"/>
          </a:xfrm>
          <a:prstGeom prst="line">
            <a:avLst/>
          </a:prstGeom>
          <a:noFill/>
          <a:ln w="25400" cap="flat" cmpd="sng" algn="ctr">
            <a:solidFill>
              <a:srgbClr val="FC0000"/>
            </a:solidFill>
            <a:prstDash val="solid"/>
            <a:round/>
            <a:headEnd type="none" w="med" len="med"/>
            <a:tailEnd type="arrow" w="med" len="med"/>
          </a:ln>
          <a:effectLst/>
        </p:spPr>
      </p:cxnSp>
      <p:cxnSp>
        <p:nvCxnSpPr>
          <p:cNvPr id="15" name="Straight Connector 14">
            <a:extLst>
              <a:ext uri="{FF2B5EF4-FFF2-40B4-BE49-F238E27FC236}">
                <a16:creationId xmlns:a16="http://schemas.microsoft.com/office/drawing/2014/main" id="{2E8AD246-BF87-0A4A-A546-238166443FD1}"/>
              </a:ext>
            </a:extLst>
          </p:cNvPr>
          <p:cNvCxnSpPr>
            <a:cxnSpLocks/>
          </p:cNvCxnSpPr>
          <p:nvPr/>
        </p:nvCxnSpPr>
        <p:spPr bwMode="auto">
          <a:xfrm>
            <a:off x="3969518" y="3847470"/>
            <a:ext cx="836944" cy="755975"/>
          </a:xfrm>
          <a:prstGeom prst="line">
            <a:avLst/>
          </a:prstGeom>
          <a:noFill/>
          <a:ln w="25400" cap="flat" cmpd="sng" algn="ctr">
            <a:solidFill>
              <a:srgbClr val="FC0000"/>
            </a:solidFill>
            <a:prstDash val="solid"/>
            <a:round/>
            <a:headEnd type="none" w="med" len="med"/>
            <a:tailEnd type="arrow" w="med" len="med"/>
          </a:ln>
          <a:effectLst/>
        </p:spPr>
      </p:cxnSp>
      <p:sp>
        <p:nvSpPr>
          <p:cNvPr id="18" name="Left Brace 17">
            <a:extLst>
              <a:ext uri="{FF2B5EF4-FFF2-40B4-BE49-F238E27FC236}">
                <a16:creationId xmlns:a16="http://schemas.microsoft.com/office/drawing/2014/main" id="{293DF6C6-126B-0548-8924-516D6B80B03A}"/>
              </a:ext>
            </a:extLst>
          </p:cNvPr>
          <p:cNvSpPr/>
          <p:nvPr/>
        </p:nvSpPr>
        <p:spPr bwMode="auto">
          <a:xfrm rot="5400000">
            <a:off x="2280808" y="2689742"/>
            <a:ext cx="182880" cy="3657600"/>
          </a:xfrm>
          <a:prstGeom prst="leftBrace">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cxnSp>
        <p:nvCxnSpPr>
          <p:cNvPr id="24" name="Straight Connector 23">
            <a:extLst>
              <a:ext uri="{FF2B5EF4-FFF2-40B4-BE49-F238E27FC236}">
                <a16:creationId xmlns:a16="http://schemas.microsoft.com/office/drawing/2014/main" id="{045C2C74-3E5F-114E-B962-74A4D57830A6}"/>
              </a:ext>
            </a:extLst>
          </p:cNvPr>
          <p:cNvCxnSpPr>
            <a:cxnSpLocks/>
          </p:cNvCxnSpPr>
          <p:nvPr/>
        </p:nvCxnSpPr>
        <p:spPr bwMode="auto">
          <a:xfrm>
            <a:off x="5168830" y="3867779"/>
            <a:ext cx="1337478" cy="742926"/>
          </a:xfrm>
          <a:prstGeom prst="line">
            <a:avLst/>
          </a:prstGeom>
          <a:noFill/>
          <a:ln w="25400" cap="flat" cmpd="sng" algn="ctr">
            <a:solidFill>
              <a:srgbClr val="FC0000"/>
            </a:solidFill>
            <a:prstDash val="solid"/>
            <a:round/>
            <a:headEnd type="none" w="med" len="med"/>
            <a:tailEnd type="arrow" w="med" len="med"/>
          </a:ln>
          <a:effectLst/>
        </p:spPr>
      </p:cxnSp>
      <p:sp>
        <p:nvSpPr>
          <p:cNvPr id="25" name="Rectangle 24">
            <a:extLst>
              <a:ext uri="{FF2B5EF4-FFF2-40B4-BE49-F238E27FC236}">
                <a16:creationId xmlns:a16="http://schemas.microsoft.com/office/drawing/2014/main" id="{34B759C6-1AEA-134A-B5A0-90A61C864265}"/>
              </a:ext>
            </a:extLst>
          </p:cNvPr>
          <p:cNvSpPr/>
          <p:nvPr/>
        </p:nvSpPr>
        <p:spPr>
          <a:xfrm>
            <a:off x="3456691" y="5120602"/>
            <a:ext cx="1685077" cy="376385"/>
          </a:xfrm>
          <a:prstGeom prst="rect">
            <a:avLst/>
          </a:prstGeom>
        </p:spPr>
        <p:txBody>
          <a:bodyPr wrap="none">
            <a:noAutofit/>
          </a:bodyPr>
          <a:lstStyle/>
          <a:p>
            <a:pPr>
              <a:spcBef>
                <a:spcPts val="600"/>
              </a:spcBef>
            </a:pPr>
            <a:r>
              <a:rPr lang="en-US" sz="2000" dirty="0"/>
              <a:t>ARIMA(3,1,1) </a:t>
            </a:r>
          </a:p>
        </p:txBody>
      </p:sp>
      <p:sp>
        <p:nvSpPr>
          <p:cNvPr id="7" name="TextBox 6">
            <a:extLst>
              <a:ext uri="{FF2B5EF4-FFF2-40B4-BE49-F238E27FC236}">
                <a16:creationId xmlns:a16="http://schemas.microsoft.com/office/drawing/2014/main" id="{014A2A51-8B95-5D42-A46F-67E920CEBB26}"/>
              </a:ext>
            </a:extLst>
          </p:cNvPr>
          <p:cNvSpPr txBox="1"/>
          <p:nvPr/>
        </p:nvSpPr>
        <p:spPr>
          <a:xfrm>
            <a:off x="4455503" y="3963094"/>
            <a:ext cx="831606" cy="348109"/>
          </a:xfrm>
          <a:prstGeom prst="rect">
            <a:avLst/>
          </a:prstGeom>
          <a:noFill/>
        </p:spPr>
        <p:txBody>
          <a:bodyPr wrap="square" rtlCol="0">
            <a:noAutofit/>
          </a:bodyPr>
          <a:lstStyle/>
          <a:p>
            <a:pPr>
              <a:spcBef>
                <a:spcPts val="600"/>
              </a:spcBef>
            </a:pPr>
            <a:r>
              <a:rPr lang="en-US" sz="2000" dirty="0">
                <a:solidFill>
                  <a:srgbClr val="FF0000"/>
                </a:solidFill>
              </a:rPr>
              <a:t>d = 1</a:t>
            </a:r>
          </a:p>
        </p:txBody>
      </p:sp>
      <p:sp>
        <p:nvSpPr>
          <p:cNvPr id="9" name="Title 8"/>
          <p:cNvSpPr>
            <a:spLocks noGrp="1"/>
          </p:cNvSpPr>
          <p:nvPr>
            <p:ph type="title"/>
          </p:nvPr>
        </p:nvSpPr>
        <p:spPr/>
        <p:txBody>
          <a:bodyPr>
            <a:noAutofit/>
          </a:bodyPr>
          <a:lstStyle/>
          <a:p>
            <a:pPr>
              <a:spcBef>
                <a:spcPts val="600"/>
              </a:spcBef>
            </a:pPr>
            <a:r>
              <a:rPr lang="en-US" dirty="0"/>
              <a:t>ARIMA(</a:t>
            </a:r>
            <a:r>
              <a:rPr lang="en-US" i="1" dirty="0"/>
              <a:t>p</a:t>
            </a:r>
            <a:r>
              <a:rPr lang="en-US" dirty="0"/>
              <a:t>,</a:t>
            </a:r>
            <a:r>
              <a:rPr lang="en-US" i="1" dirty="0"/>
              <a:t>d</a:t>
            </a:r>
            <a:r>
              <a:rPr lang="en-US" dirty="0"/>
              <a:t>,</a:t>
            </a:r>
            <a:r>
              <a:rPr lang="en-US" i="1" dirty="0"/>
              <a:t>q</a:t>
            </a:r>
            <a:r>
              <a:rPr lang="en-US" dirty="0"/>
              <a:t>) Models</a:t>
            </a:r>
          </a:p>
        </p:txBody>
      </p:sp>
    </p:spTree>
    <p:extLst>
      <p:ext uri="{BB962C8B-B14F-4D97-AF65-F5344CB8AC3E}">
        <p14:creationId xmlns:p14="http://schemas.microsoft.com/office/powerpoint/2010/main" val="246039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0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089" grpId="0"/>
      <p:bldP spid="2" grpId="0"/>
      <p:bldP spid="3" grpId="0" animBg="1"/>
      <p:bldP spid="6" grpId="0"/>
      <p:bldP spid="18" grpId="0" animBg="1"/>
      <p:bldP spid="2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161859018"/>
              </p:ext>
            </p:extLst>
          </p:nvPr>
        </p:nvGraphicFramePr>
        <p:xfrm>
          <a:off x="457200" y="1392430"/>
          <a:ext cx="3506253" cy="510489"/>
        </p:xfrm>
        <a:graphic>
          <a:graphicData uri="http://schemas.openxmlformats.org/presentationml/2006/ole">
            <mc:AlternateContent xmlns:mc="http://schemas.openxmlformats.org/markup-compatibility/2006">
              <mc:Choice xmlns:v="urn:schemas-microsoft-com:vml" Requires="v">
                <p:oleObj spid="_x0000_s2595" name="Equation" r:id="rId3" imgW="3314520" imgH="482400" progId="Equation.DSMT4">
                  <p:embed/>
                </p:oleObj>
              </mc:Choice>
              <mc:Fallback>
                <p:oleObj name="Equation" r:id="rId3" imgW="3314520" imgH="482400" progId="Equation.DSMT4">
                  <p:embed/>
                  <p:pic>
                    <p:nvPicPr>
                      <p:cNvPr id="5" name="Object 4"/>
                      <p:cNvPicPr/>
                      <p:nvPr/>
                    </p:nvPicPr>
                    <p:blipFill>
                      <a:blip r:embed="rId4"/>
                      <a:stretch>
                        <a:fillRect/>
                      </a:stretch>
                    </p:blipFill>
                    <p:spPr>
                      <a:xfrm>
                        <a:off x="457200" y="1392430"/>
                        <a:ext cx="3506253" cy="510489"/>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537199628"/>
              </p:ext>
            </p:extLst>
          </p:nvPr>
        </p:nvGraphicFramePr>
        <p:xfrm>
          <a:off x="457200" y="2040932"/>
          <a:ext cx="7168308" cy="723952"/>
        </p:xfrm>
        <a:graphic>
          <a:graphicData uri="http://schemas.openxmlformats.org/presentationml/2006/ole">
            <mc:AlternateContent xmlns:mc="http://schemas.openxmlformats.org/markup-compatibility/2006">
              <mc:Choice xmlns:v="urn:schemas-microsoft-com:vml" Requires="v">
                <p:oleObj spid="_x0000_s2596" name="Equation" r:id="rId5" imgW="7670520" imgH="774360" progId="Equation.DSMT4">
                  <p:embed/>
                </p:oleObj>
              </mc:Choice>
              <mc:Fallback>
                <p:oleObj name="Equation" r:id="rId5" imgW="7670520" imgH="774360" progId="Equation.DSMT4">
                  <p:embed/>
                  <p:pic>
                    <p:nvPicPr>
                      <p:cNvPr id="10" name="Object 9"/>
                      <p:cNvPicPr/>
                      <p:nvPr/>
                    </p:nvPicPr>
                    <p:blipFill>
                      <a:blip r:embed="rId6"/>
                      <a:stretch>
                        <a:fillRect/>
                      </a:stretch>
                    </p:blipFill>
                    <p:spPr>
                      <a:xfrm>
                        <a:off x="457200" y="2040932"/>
                        <a:ext cx="7168308" cy="723952"/>
                      </a:xfrm>
                      <a:prstGeom prst="rect">
                        <a:avLst/>
                      </a:prstGeom>
                    </p:spPr>
                  </p:pic>
                </p:oleObj>
              </mc:Fallback>
            </mc:AlternateContent>
          </a:graphicData>
        </a:graphic>
      </p:graphicFrame>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2902897"/>
            <a:ext cx="3657600" cy="161964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6C1D78-AA43-6343-8D6B-D6DA2CA8B9CE}"/>
                  </a:ext>
                </a:extLst>
              </p:cNvPr>
              <p:cNvSpPr txBox="1"/>
              <p:nvPr/>
            </p:nvSpPr>
            <p:spPr>
              <a:xfrm>
                <a:off x="457200" y="4572000"/>
                <a:ext cx="5117759" cy="1752600"/>
              </a:xfrm>
              <a:prstGeom prst="rect">
                <a:avLst/>
              </a:prstGeom>
              <a:noFill/>
            </p:spPr>
            <p:txBody>
              <a:bodyPr wrap="square" rtlCol="0">
                <a:noAutofit/>
              </a:bodyPr>
              <a:lstStyle/>
              <a:p>
                <a:pPr>
                  <a:spcBef>
                    <a:spcPts val="600"/>
                  </a:spcBef>
                </a:pPr>
                <a:r>
                  <a:rPr lang="en-US" sz="2400" dirty="0"/>
                  <a:t>And</a:t>
                </a:r>
              </a:p>
              <a:p>
                <a:pPr>
                  <a:spcBef>
                    <a:spcPts val="600"/>
                  </a:spcBef>
                </a:pPr>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m:t>
                        </m:r>
                      </m:e>
                      <m:sup>
                        <m:r>
                          <a:rPr lang="en-US" sz="2400" i="1">
                            <a:latin typeface="Cambria Math" panose="02040503050406030204" pitchFamily="18" charset="0"/>
                          </a:rPr>
                          <m:t>𝑑</m:t>
                        </m:r>
                      </m:sup>
                    </m:sSup>
                  </m:oMath>
                </a14:m>
                <a:endParaRPr lang="en-US" sz="2400" dirty="0"/>
              </a:p>
              <a:p>
                <a:pPr>
                  <a:spcBef>
                    <a:spcPts val="600"/>
                  </a:spcBef>
                </a:pPr>
                <a:r>
                  <a:rPr lang="en-US" sz="2400" dirty="0"/>
                  <a:t>clearly has roots on the unit circle.</a:t>
                </a:r>
              </a:p>
              <a:p>
                <a:pPr>
                  <a:spcBef>
                    <a:spcPts val="600"/>
                  </a:spcBef>
                </a:pPr>
                <a:r>
                  <a:rPr lang="en-US" sz="2400" dirty="0"/>
                  <a:t>In fact… they are </a:t>
                </a:r>
                <a:r>
                  <a:rPr lang="en-US" sz="2400" i="1" dirty="0"/>
                  <a:t>d</a:t>
                </a:r>
                <a:r>
                  <a:rPr lang="en-US" sz="2400" dirty="0"/>
                  <a:t> roots of 1!</a:t>
                </a:r>
              </a:p>
            </p:txBody>
          </p:sp>
        </mc:Choice>
        <mc:Fallback xmlns="">
          <p:sp>
            <p:nvSpPr>
              <p:cNvPr id="4" name="TextBox 3">
                <a:extLst>
                  <a:ext uri="{FF2B5EF4-FFF2-40B4-BE49-F238E27FC236}">
                    <a16:creationId xmlns:a16="http://schemas.microsoft.com/office/drawing/2014/main" xmlns:a14="http://schemas.microsoft.com/office/drawing/2010/main" xmlns="" id="{FD6C1D78-AA43-6343-8D6B-D6DA2CA8B9CE}"/>
                  </a:ext>
                </a:extLst>
              </p:cNvPr>
              <p:cNvSpPr txBox="1">
                <a:spLocks noRot="1" noChangeAspect="1" noMove="1" noResize="1" noEditPoints="1" noAdjustHandles="1" noChangeArrowheads="1" noChangeShapeType="1" noTextEdit="1"/>
              </p:cNvSpPr>
              <p:nvPr/>
            </p:nvSpPr>
            <p:spPr>
              <a:xfrm>
                <a:off x="457200" y="4572000"/>
                <a:ext cx="5117759" cy="1752600"/>
              </a:xfrm>
              <a:prstGeom prst="rect">
                <a:avLst/>
              </a:prstGeom>
              <a:blipFill rotWithShape="0">
                <a:blip r:embed="rId8"/>
                <a:stretch>
                  <a:fillRect l="-1786" t="-2431" b="-1006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3F7788F-C76A-ED49-BB84-0D76009ED574}"/>
              </a:ext>
            </a:extLst>
          </p:cNvPr>
          <p:cNvSpPr txBox="1"/>
          <p:nvPr/>
        </p:nvSpPr>
        <p:spPr>
          <a:xfrm>
            <a:off x="5714999" y="5521159"/>
            <a:ext cx="3048001" cy="400110"/>
          </a:xfrm>
          <a:prstGeom prst="rect">
            <a:avLst/>
          </a:prstGeom>
          <a:noFill/>
        </p:spPr>
        <p:txBody>
          <a:bodyPr wrap="square" rtlCol="0">
            <a:noAutofit/>
          </a:bodyPr>
          <a:lstStyle/>
          <a:p>
            <a:pPr>
              <a:spcBef>
                <a:spcPts val="600"/>
              </a:spcBef>
            </a:pPr>
            <a:r>
              <a:rPr lang="en-US" sz="2000" dirty="0"/>
              <a:t>The non-stationary part!</a:t>
            </a:r>
          </a:p>
        </p:txBody>
      </p:sp>
      <p:sp>
        <p:nvSpPr>
          <p:cNvPr id="7" name="Title 6"/>
          <p:cNvSpPr>
            <a:spLocks noGrp="1"/>
          </p:cNvSpPr>
          <p:nvPr>
            <p:ph type="title"/>
          </p:nvPr>
        </p:nvSpPr>
        <p:spPr>
          <a:xfrm>
            <a:off x="457200" y="228600"/>
            <a:ext cx="8229600" cy="1143000"/>
          </a:xfrm>
        </p:spPr>
        <p:txBody>
          <a:bodyPr>
            <a:noAutofit/>
          </a:bodyPr>
          <a:lstStyle/>
          <a:p>
            <a:r>
              <a:rPr lang="en-US" dirty="0"/>
              <a:t>ARIMA(</a:t>
            </a:r>
            <a:r>
              <a:rPr lang="en-US" i="1" dirty="0"/>
              <a:t>p</a:t>
            </a:r>
            <a:r>
              <a:rPr lang="en-US" dirty="0"/>
              <a:t>,</a:t>
            </a:r>
            <a:r>
              <a:rPr lang="en-US" i="1" dirty="0"/>
              <a:t>d</a:t>
            </a:r>
            <a:r>
              <a:rPr lang="en-US" dirty="0"/>
              <a:t>,</a:t>
            </a:r>
            <a:r>
              <a:rPr lang="en-US" i="1" dirty="0"/>
              <a:t>q</a:t>
            </a:r>
            <a:r>
              <a:rPr lang="en-US" dirty="0"/>
              <a:t>) Models</a:t>
            </a:r>
          </a:p>
        </p:txBody>
      </p:sp>
    </p:spTree>
    <p:extLst>
      <p:ext uri="{BB962C8B-B14F-4D97-AF65-F5344CB8AC3E}">
        <p14:creationId xmlns:p14="http://schemas.microsoft.com/office/powerpoint/2010/main" val="173172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621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DDF6-8163-F14A-93F7-33F45384B783}"/>
              </a:ext>
            </a:extLst>
          </p:cNvPr>
          <p:cNvSpPr>
            <a:spLocks noGrp="1"/>
          </p:cNvSpPr>
          <p:nvPr>
            <p:ph type="ctrTitle"/>
          </p:nvPr>
        </p:nvSpPr>
        <p:spPr/>
        <p:txBody>
          <a:bodyPr/>
          <a:lstStyle/>
          <a:p>
            <a:r>
              <a:rPr lang="en-US" dirty="0"/>
              <a:t>Extended Autocorrelations</a:t>
            </a:r>
          </a:p>
        </p:txBody>
      </p:sp>
    </p:spTree>
    <p:extLst>
      <p:ext uri="{BB962C8B-B14F-4D97-AF65-F5344CB8AC3E}">
        <p14:creationId xmlns:p14="http://schemas.microsoft.com/office/powerpoint/2010/main" val="1850585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211015" y="615462"/>
            <a:ext cx="8651631" cy="575414"/>
          </a:xfrm>
          <a:prstGeom prst="rect">
            <a:avLst/>
          </a:prstGeom>
          <a:noFill/>
          <a:ln w="25400">
            <a:solidFill>
              <a:srgbClr val="FC0000"/>
            </a:solidFill>
            <a:miter lim="800000"/>
            <a:headEnd/>
            <a:tailEnd/>
          </a:ln>
        </p:spPr>
        <p:txBody>
          <a:bodyPr>
            <a:noAutofit/>
          </a:bodyPr>
          <a:lstStyle/>
          <a:p>
            <a:pPr>
              <a:spcBef>
                <a:spcPts val="600"/>
              </a:spcBef>
            </a:pPr>
            <a:r>
              <a:rPr lang="en-US" sz="3139" b="1" dirty="0"/>
              <a:t>Question:</a:t>
            </a:r>
            <a:r>
              <a:rPr lang="en-US" sz="2954" b="1" dirty="0"/>
              <a:t> </a:t>
            </a:r>
            <a:r>
              <a:rPr lang="en-US" sz="2585" dirty="0"/>
              <a:t>What is </a:t>
            </a:r>
            <a:r>
              <a:rPr lang="en-US" sz="2585" i="1" dirty="0">
                <a:latin typeface="Symbol" pitchFamily="18" charset="2"/>
              </a:rPr>
              <a:t>r</a:t>
            </a:r>
            <a:r>
              <a:rPr lang="en-US" sz="923" i="1" baseline="-25000" dirty="0">
                <a:latin typeface="Symbol" pitchFamily="18" charset="2"/>
              </a:rPr>
              <a:t> </a:t>
            </a:r>
            <a:r>
              <a:rPr lang="en-US" sz="2585" i="1" baseline="-25000" dirty="0">
                <a:latin typeface="Times New Roman" pitchFamily="18" charset="0"/>
              </a:rPr>
              <a:t>k</a:t>
            </a:r>
            <a:r>
              <a:rPr lang="en-US" sz="2585" i="1" dirty="0">
                <a:latin typeface="Times New Roman" pitchFamily="18" charset="0"/>
              </a:rPr>
              <a:t> </a:t>
            </a:r>
            <a:r>
              <a:rPr lang="en-US" sz="2585" dirty="0"/>
              <a:t>for an ARIMA(</a:t>
            </a:r>
            <a:r>
              <a:rPr lang="en-US" sz="2585" i="1" dirty="0">
                <a:latin typeface="Times New Roman" pitchFamily="18" charset="0"/>
              </a:rPr>
              <a:t>p</a:t>
            </a:r>
            <a:r>
              <a:rPr lang="en-US" sz="2585" dirty="0"/>
              <a:t>,</a:t>
            </a:r>
            <a:r>
              <a:rPr lang="en-US" sz="2585" i="1" dirty="0">
                <a:latin typeface="Times New Roman" pitchFamily="18" charset="0"/>
              </a:rPr>
              <a:t>d</a:t>
            </a:r>
            <a:r>
              <a:rPr lang="en-US" sz="2585" dirty="0"/>
              <a:t>,</a:t>
            </a:r>
            <a:r>
              <a:rPr lang="en-US" sz="2585" i="1" dirty="0">
                <a:latin typeface="Times New Roman" pitchFamily="18" charset="0"/>
              </a:rPr>
              <a:t>q</a:t>
            </a:r>
            <a:r>
              <a:rPr lang="en-US" sz="2585" dirty="0"/>
              <a:t>) process?</a:t>
            </a:r>
            <a:endParaRPr lang="en-US" sz="2954" b="1" dirty="0">
              <a:solidFill>
                <a:srgbClr val="0000FB"/>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38871981"/>
              </p:ext>
            </p:extLst>
          </p:nvPr>
        </p:nvGraphicFramePr>
        <p:xfrm>
          <a:off x="703385" y="1318846"/>
          <a:ext cx="4454769" cy="398585"/>
        </p:xfrm>
        <a:graphic>
          <a:graphicData uri="http://schemas.openxmlformats.org/presentationml/2006/ole">
            <mc:AlternateContent xmlns:mc="http://schemas.openxmlformats.org/markup-compatibility/2006">
              <mc:Choice xmlns:v="urn:schemas-microsoft-com:vml" Requires="v">
                <p:oleObj spid="_x0000_s28051" name="Equation" r:id="rId4" imgW="4825800" imgH="431640" progId="Equation.DSMT4">
                  <p:embed/>
                </p:oleObj>
              </mc:Choice>
              <mc:Fallback>
                <p:oleObj name="Equation" r:id="rId4" imgW="4825800" imgH="431640" progId="Equation.DSMT4">
                  <p:embed/>
                  <p:pic>
                    <p:nvPicPr>
                      <p:cNvPr id="2" name="Object 1"/>
                      <p:cNvPicPr/>
                      <p:nvPr/>
                    </p:nvPicPr>
                    <p:blipFill>
                      <a:blip r:embed="rId5"/>
                      <a:stretch>
                        <a:fillRect/>
                      </a:stretch>
                    </p:blipFill>
                    <p:spPr>
                      <a:xfrm>
                        <a:off x="703385" y="1318846"/>
                        <a:ext cx="4454769" cy="39858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28018768"/>
              </p:ext>
            </p:extLst>
          </p:nvPr>
        </p:nvGraphicFramePr>
        <p:xfrm>
          <a:off x="4536831" y="6029430"/>
          <a:ext cx="3364523" cy="375138"/>
        </p:xfrm>
        <a:graphic>
          <a:graphicData uri="http://schemas.openxmlformats.org/presentationml/2006/ole">
            <mc:AlternateContent xmlns:mc="http://schemas.openxmlformats.org/markup-compatibility/2006">
              <mc:Choice xmlns:v="urn:schemas-microsoft-com:vml" Requires="v">
                <p:oleObj spid="_x0000_s28052" name="Equation" r:id="rId6" imgW="3644640" imgH="406080" progId="Equation.DSMT4">
                  <p:embed/>
                </p:oleObj>
              </mc:Choice>
              <mc:Fallback>
                <p:oleObj name="Equation" r:id="rId6" imgW="3644640" imgH="406080" progId="Equation.DSMT4">
                  <p:embed/>
                  <p:pic>
                    <p:nvPicPr>
                      <p:cNvPr id="5" name="Object 4"/>
                      <p:cNvPicPr/>
                      <p:nvPr/>
                    </p:nvPicPr>
                    <p:blipFill>
                      <a:blip r:embed="rId7"/>
                      <a:stretch>
                        <a:fillRect/>
                      </a:stretch>
                    </p:blipFill>
                    <p:spPr>
                      <a:xfrm>
                        <a:off x="4536831" y="6029430"/>
                        <a:ext cx="3364523" cy="37513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42799427"/>
              </p:ext>
            </p:extLst>
          </p:nvPr>
        </p:nvGraphicFramePr>
        <p:xfrm>
          <a:off x="6049108" y="1260348"/>
          <a:ext cx="1008185" cy="808892"/>
        </p:xfrm>
        <a:graphic>
          <a:graphicData uri="http://schemas.openxmlformats.org/presentationml/2006/ole">
            <mc:AlternateContent xmlns:mc="http://schemas.openxmlformats.org/markup-compatibility/2006">
              <mc:Choice xmlns:v="urn:schemas-microsoft-com:vml" Requires="v">
                <p:oleObj spid="_x0000_s28053" name="Equation" r:id="rId8" imgW="1091880" imgH="876240" progId="Equation.DSMT4">
                  <p:embed/>
                </p:oleObj>
              </mc:Choice>
              <mc:Fallback>
                <p:oleObj name="Equation" r:id="rId8" imgW="1091880" imgH="876240" progId="Equation.DSMT4">
                  <p:embed/>
                  <p:pic>
                    <p:nvPicPr>
                      <p:cNvPr id="6" name="Object 5"/>
                      <p:cNvPicPr/>
                      <p:nvPr/>
                    </p:nvPicPr>
                    <p:blipFill>
                      <a:blip r:embed="rId9"/>
                      <a:stretch>
                        <a:fillRect/>
                      </a:stretch>
                    </p:blipFill>
                    <p:spPr>
                      <a:xfrm>
                        <a:off x="6049108" y="1260348"/>
                        <a:ext cx="1008185" cy="80889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792578752"/>
              </p:ext>
            </p:extLst>
          </p:nvPr>
        </p:nvGraphicFramePr>
        <p:xfrm>
          <a:off x="1918065" y="2330742"/>
          <a:ext cx="2168769" cy="902677"/>
        </p:xfrm>
        <a:graphic>
          <a:graphicData uri="http://schemas.openxmlformats.org/presentationml/2006/ole">
            <mc:AlternateContent xmlns:mc="http://schemas.openxmlformats.org/markup-compatibility/2006">
              <mc:Choice xmlns:v="urn:schemas-microsoft-com:vml" Requires="v">
                <p:oleObj spid="_x0000_s28054" name="Equation" r:id="rId10" imgW="2349360" imgH="977760" progId="Equation.DSMT4">
                  <p:embed/>
                </p:oleObj>
              </mc:Choice>
              <mc:Fallback>
                <p:oleObj name="Equation" r:id="rId10" imgW="2349360" imgH="977760" progId="Equation.DSMT4">
                  <p:embed/>
                  <p:pic>
                    <p:nvPicPr>
                      <p:cNvPr id="7" name="Object 6"/>
                      <p:cNvPicPr/>
                      <p:nvPr/>
                    </p:nvPicPr>
                    <p:blipFill>
                      <a:blip r:embed="rId11"/>
                      <a:stretch>
                        <a:fillRect/>
                      </a:stretch>
                    </p:blipFill>
                    <p:spPr>
                      <a:xfrm>
                        <a:off x="1918065" y="2330742"/>
                        <a:ext cx="2168769" cy="90267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88452922"/>
              </p:ext>
            </p:extLst>
          </p:nvPr>
        </p:nvGraphicFramePr>
        <p:xfrm>
          <a:off x="2924908" y="3262444"/>
          <a:ext cx="4431323" cy="820615"/>
        </p:xfrm>
        <a:graphic>
          <a:graphicData uri="http://schemas.openxmlformats.org/presentationml/2006/ole">
            <mc:AlternateContent xmlns:mc="http://schemas.openxmlformats.org/markup-compatibility/2006">
              <mc:Choice xmlns:v="urn:schemas-microsoft-com:vml" Requires="v">
                <p:oleObj spid="_x0000_s28055" name="Equation" r:id="rId12" imgW="4800600" imgH="888840" progId="Equation.DSMT4">
                  <p:embed/>
                </p:oleObj>
              </mc:Choice>
              <mc:Fallback>
                <p:oleObj name="Equation" r:id="rId12" imgW="4800600" imgH="888840" progId="Equation.DSMT4">
                  <p:embed/>
                  <p:pic>
                    <p:nvPicPr>
                      <p:cNvPr id="8" name="Object 7"/>
                      <p:cNvPicPr/>
                      <p:nvPr/>
                    </p:nvPicPr>
                    <p:blipFill>
                      <a:blip r:embed="rId13"/>
                      <a:stretch>
                        <a:fillRect/>
                      </a:stretch>
                    </p:blipFill>
                    <p:spPr>
                      <a:xfrm>
                        <a:off x="2924908" y="3262444"/>
                        <a:ext cx="4431323" cy="820615"/>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40006767"/>
              </p:ext>
            </p:extLst>
          </p:nvPr>
        </p:nvGraphicFramePr>
        <p:xfrm>
          <a:off x="2924908" y="4114774"/>
          <a:ext cx="2497015" cy="445477"/>
        </p:xfrm>
        <a:graphic>
          <a:graphicData uri="http://schemas.openxmlformats.org/presentationml/2006/ole">
            <mc:AlternateContent xmlns:mc="http://schemas.openxmlformats.org/markup-compatibility/2006">
              <mc:Choice xmlns:v="urn:schemas-microsoft-com:vml" Requires="v">
                <p:oleObj spid="_x0000_s28056" name="Equation" r:id="rId14" imgW="2705040" imgH="482400" progId="Equation.DSMT4">
                  <p:embed/>
                </p:oleObj>
              </mc:Choice>
              <mc:Fallback>
                <p:oleObj name="Equation" r:id="rId14" imgW="2705040" imgH="482400" progId="Equation.DSMT4">
                  <p:embed/>
                  <p:pic>
                    <p:nvPicPr>
                      <p:cNvPr id="10" name="Object 9"/>
                      <p:cNvPicPr/>
                      <p:nvPr/>
                    </p:nvPicPr>
                    <p:blipFill>
                      <a:blip r:embed="rId15"/>
                      <a:stretch>
                        <a:fillRect/>
                      </a:stretch>
                    </p:blipFill>
                    <p:spPr>
                      <a:xfrm>
                        <a:off x="2924908" y="4114774"/>
                        <a:ext cx="2497015" cy="44547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943348181"/>
              </p:ext>
            </p:extLst>
          </p:nvPr>
        </p:nvGraphicFramePr>
        <p:xfrm>
          <a:off x="2924908" y="4583710"/>
          <a:ext cx="2637692" cy="445477"/>
        </p:xfrm>
        <a:graphic>
          <a:graphicData uri="http://schemas.openxmlformats.org/presentationml/2006/ole">
            <mc:AlternateContent xmlns:mc="http://schemas.openxmlformats.org/markup-compatibility/2006">
              <mc:Choice xmlns:v="urn:schemas-microsoft-com:vml" Requires="v">
                <p:oleObj spid="_x0000_s28057" name="Equation" r:id="rId16" imgW="2857320" imgH="482400" progId="Equation.DSMT4">
                  <p:embed/>
                </p:oleObj>
              </mc:Choice>
              <mc:Fallback>
                <p:oleObj name="Equation" r:id="rId16" imgW="2857320" imgH="482400" progId="Equation.DSMT4">
                  <p:embed/>
                  <p:pic>
                    <p:nvPicPr>
                      <p:cNvPr id="11" name="Object 10"/>
                      <p:cNvPicPr>
                        <a:picLocks noChangeAspect="1" noChangeArrowheads="1"/>
                      </p:cNvPicPr>
                      <p:nvPr/>
                    </p:nvPicPr>
                    <p:blipFill>
                      <a:blip r:embed="rId17"/>
                      <a:srcRect/>
                      <a:stretch>
                        <a:fillRect/>
                      </a:stretch>
                    </p:blipFill>
                    <p:spPr bwMode="auto">
                      <a:xfrm>
                        <a:off x="2924908" y="4583710"/>
                        <a:ext cx="2637692" cy="445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045107827"/>
              </p:ext>
            </p:extLst>
          </p:nvPr>
        </p:nvGraphicFramePr>
        <p:xfrm>
          <a:off x="2924908" y="5052646"/>
          <a:ext cx="3012831" cy="433754"/>
        </p:xfrm>
        <a:graphic>
          <a:graphicData uri="http://schemas.openxmlformats.org/presentationml/2006/ole">
            <mc:AlternateContent xmlns:mc="http://schemas.openxmlformats.org/markup-compatibility/2006">
              <mc:Choice xmlns:v="urn:schemas-microsoft-com:vml" Requires="v">
                <p:oleObj spid="_x0000_s28058" name="Equation" r:id="rId18" imgW="3263760" imgH="469800" progId="Equation.DSMT4">
                  <p:embed/>
                </p:oleObj>
              </mc:Choice>
              <mc:Fallback>
                <p:oleObj name="Equation" r:id="rId18" imgW="3263760" imgH="469800" progId="Equation.DSMT4">
                  <p:embed/>
                  <p:pic>
                    <p:nvPicPr>
                      <p:cNvPr id="12" name="Object 11"/>
                      <p:cNvPicPr>
                        <a:picLocks noChangeAspect="1" noChangeArrowheads="1"/>
                      </p:cNvPicPr>
                      <p:nvPr/>
                    </p:nvPicPr>
                    <p:blipFill>
                      <a:blip r:embed="rId19"/>
                      <a:srcRect/>
                      <a:stretch>
                        <a:fillRect/>
                      </a:stretch>
                    </p:blipFill>
                    <p:spPr bwMode="auto">
                      <a:xfrm>
                        <a:off x="2924908" y="5052646"/>
                        <a:ext cx="3012831" cy="43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372898779"/>
              </p:ext>
            </p:extLst>
          </p:nvPr>
        </p:nvGraphicFramePr>
        <p:xfrm>
          <a:off x="2924908" y="5600915"/>
          <a:ext cx="1922585" cy="363415"/>
        </p:xfrm>
        <a:graphic>
          <a:graphicData uri="http://schemas.openxmlformats.org/presentationml/2006/ole">
            <mc:AlternateContent xmlns:mc="http://schemas.openxmlformats.org/markup-compatibility/2006">
              <mc:Choice xmlns:v="urn:schemas-microsoft-com:vml" Requires="v">
                <p:oleObj spid="_x0000_s28059" name="Equation" r:id="rId20" imgW="2082600" imgH="393480" progId="Equation.DSMT4">
                  <p:embed/>
                </p:oleObj>
              </mc:Choice>
              <mc:Fallback>
                <p:oleObj name="Equation" r:id="rId20" imgW="2082600" imgH="393480" progId="Equation.DSMT4">
                  <p:embed/>
                  <p:pic>
                    <p:nvPicPr>
                      <p:cNvPr id="13" name="Object 12"/>
                      <p:cNvPicPr/>
                      <p:nvPr/>
                    </p:nvPicPr>
                    <p:blipFill>
                      <a:blip r:embed="rId21"/>
                      <a:stretch>
                        <a:fillRect/>
                      </a:stretch>
                    </p:blipFill>
                    <p:spPr>
                      <a:xfrm>
                        <a:off x="2924908" y="5600915"/>
                        <a:ext cx="1922585" cy="363415"/>
                      </a:xfrm>
                      <a:prstGeom prst="rect">
                        <a:avLst/>
                      </a:prstGeom>
                    </p:spPr>
                  </p:pic>
                </p:oleObj>
              </mc:Fallback>
            </mc:AlternateContent>
          </a:graphicData>
        </a:graphic>
      </p:graphicFrame>
      <p:cxnSp>
        <p:nvCxnSpPr>
          <p:cNvPr id="4" name="Straight Connector 3"/>
          <p:cNvCxnSpPr/>
          <p:nvPr/>
        </p:nvCxnSpPr>
        <p:spPr bwMode="auto">
          <a:xfrm>
            <a:off x="333603" y="2162908"/>
            <a:ext cx="8581292" cy="0"/>
          </a:xfrm>
          <a:prstGeom prst="line">
            <a:avLst/>
          </a:prstGeom>
          <a:noFill/>
          <a:ln w="25400" cap="flat" cmpd="sng" algn="ctr">
            <a:solidFill>
              <a:srgbClr val="FF0000"/>
            </a:solidFill>
            <a:prstDash val="solid"/>
            <a:round/>
            <a:headEnd type="none" w="med" len="med"/>
            <a:tailEnd type="none" w="med" len="med"/>
          </a:ln>
          <a:effectLst/>
        </p:spPr>
      </p:cxnSp>
      <p:sp>
        <p:nvSpPr>
          <p:cNvPr id="14" name="TextBox 13"/>
          <p:cNvSpPr txBox="1"/>
          <p:nvPr/>
        </p:nvSpPr>
        <p:spPr>
          <a:xfrm>
            <a:off x="5908431" y="2935427"/>
            <a:ext cx="2397369" cy="417373"/>
          </a:xfrm>
          <a:prstGeom prst="rect">
            <a:avLst/>
          </a:prstGeom>
          <a:noFill/>
        </p:spPr>
        <p:txBody>
          <a:bodyPr wrap="square" rtlCol="0">
            <a:noAutofit/>
          </a:bodyPr>
          <a:lstStyle/>
          <a:p>
            <a:pPr>
              <a:spcBef>
                <a:spcPts val="600"/>
              </a:spcBef>
            </a:pPr>
            <a:r>
              <a:rPr lang="en-US" sz="2400" b="1" dirty="0">
                <a:solidFill>
                  <a:srgbClr val="33CC33"/>
                </a:solidFill>
              </a:rPr>
              <a:t>Light board?</a:t>
            </a:r>
          </a:p>
        </p:txBody>
      </p:sp>
      <p:pic>
        <p:nvPicPr>
          <p:cNvPr id="15" name="Picture 14">
            <a:extLst>
              <a:ext uri="{FF2B5EF4-FFF2-40B4-BE49-F238E27FC236}">
                <a16:creationId xmlns:a16="http://schemas.microsoft.com/office/drawing/2014/main" id="{C8EDDF9A-083F-8D48-9186-9DCE749287FE}"/>
              </a:ext>
            </a:extLst>
          </p:cNvPr>
          <p:cNvPicPr>
            <a:picLocks noChangeAspect="1"/>
          </p:cNvPicPr>
          <p:nvPr/>
        </p:nvPicPr>
        <p:blipFill>
          <a:blip r:embed="rId22"/>
          <a:stretch>
            <a:fillRect/>
          </a:stretch>
        </p:blipFill>
        <p:spPr>
          <a:xfrm>
            <a:off x="308482" y="2455985"/>
            <a:ext cx="1432730" cy="691662"/>
          </a:xfrm>
          <a:prstGeom prst="rect">
            <a:avLst/>
          </a:prstGeom>
        </p:spPr>
      </p:pic>
    </p:spTree>
    <p:extLst>
      <p:ext uri="{BB962C8B-B14F-4D97-AF65-F5344CB8AC3E}">
        <p14:creationId xmlns:p14="http://schemas.microsoft.com/office/powerpoint/2010/main" val="62332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mp.gif"/>
          <p:cNvPicPr>
            <a:picLocks noChangeAspect="1"/>
          </p:cNvPicPr>
          <p:nvPr/>
        </p:nvPicPr>
        <p:blipFill>
          <a:blip r:embed="rId3"/>
          <a:stretch>
            <a:fillRect/>
          </a:stretch>
        </p:blipFill>
        <p:spPr>
          <a:xfrm>
            <a:off x="736971" y="1501394"/>
            <a:ext cx="2042981" cy="624606"/>
          </a:xfrm>
          <a:prstGeom prst="rect">
            <a:avLst/>
          </a:prstGeom>
          <a:ln>
            <a:solidFill>
              <a:srgbClr val="FF0000"/>
            </a:solidFill>
          </a:ln>
        </p:spPr>
      </p:pic>
      <p:pic>
        <p:nvPicPr>
          <p:cNvPr id="8" name="Picture 7" descr="tmp.gif"/>
          <p:cNvPicPr>
            <a:picLocks noChangeAspect="1"/>
          </p:cNvPicPr>
          <p:nvPr/>
        </p:nvPicPr>
        <p:blipFill>
          <a:blip r:embed="rId4"/>
          <a:stretch>
            <a:fillRect/>
          </a:stretch>
        </p:blipFill>
        <p:spPr>
          <a:xfrm>
            <a:off x="3048000" y="1334617"/>
            <a:ext cx="3689956" cy="514878"/>
          </a:xfrm>
          <a:prstGeom prst="rect">
            <a:avLst/>
          </a:prstGeom>
        </p:spPr>
      </p:pic>
      <p:pic>
        <p:nvPicPr>
          <p:cNvPr id="9" name="Picture 8" descr="tmp.gif"/>
          <p:cNvPicPr>
            <a:picLocks noChangeAspect="1"/>
          </p:cNvPicPr>
          <p:nvPr/>
        </p:nvPicPr>
        <p:blipFill>
          <a:blip r:embed="rId5"/>
          <a:stretch>
            <a:fillRect/>
          </a:stretch>
        </p:blipFill>
        <p:spPr>
          <a:xfrm>
            <a:off x="3048000" y="1811215"/>
            <a:ext cx="5261405" cy="514878"/>
          </a:xfrm>
          <a:prstGeom prst="rect">
            <a:avLst/>
          </a:prstGeom>
        </p:spPr>
      </p:pic>
      <p:sp>
        <p:nvSpPr>
          <p:cNvPr id="10" name="TextBox 9"/>
          <p:cNvSpPr txBox="1"/>
          <p:nvPr/>
        </p:nvSpPr>
        <p:spPr>
          <a:xfrm>
            <a:off x="457200" y="2428887"/>
            <a:ext cx="2743200" cy="461665"/>
          </a:xfrm>
          <a:prstGeom prst="rect">
            <a:avLst/>
          </a:prstGeom>
          <a:noFill/>
        </p:spPr>
        <p:txBody>
          <a:bodyPr wrap="square" rtlCol="0">
            <a:noAutofit/>
          </a:bodyPr>
          <a:lstStyle/>
          <a:p>
            <a:pPr>
              <a:spcBef>
                <a:spcPts val="600"/>
              </a:spcBef>
            </a:pPr>
            <a:r>
              <a:rPr lang="en-US" sz="2400" b="1" dirty="0"/>
              <a:t>Example signal:</a:t>
            </a:r>
          </a:p>
        </p:txBody>
      </p:sp>
      <p:pic>
        <p:nvPicPr>
          <p:cNvPr id="14" name="Picture 13" descr="tmp.gif"/>
          <p:cNvPicPr>
            <a:picLocks noChangeAspect="1"/>
          </p:cNvPicPr>
          <p:nvPr/>
        </p:nvPicPr>
        <p:blipFill>
          <a:blip r:embed="rId6"/>
          <a:srcRect b="65487"/>
          <a:stretch>
            <a:fillRect/>
          </a:stretch>
        </p:blipFill>
        <p:spPr>
          <a:xfrm>
            <a:off x="3048000" y="2417623"/>
            <a:ext cx="2885460" cy="562708"/>
          </a:xfrm>
          <a:prstGeom prst="rect">
            <a:avLst/>
          </a:prstGeom>
        </p:spPr>
      </p:pic>
      <p:sp>
        <p:nvSpPr>
          <p:cNvPr id="6" name="TextBox 5"/>
          <p:cNvSpPr txBox="1"/>
          <p:nvPr/>
        </p:nvSpPr>
        <p:spPr>
          <a:xfrm>
            <a:off x="457200" y="5791200"/>
            <a:ext cx="8267810" cy="461665"/>
          </a:xfrm>
          <a:prstGeom prst="rect">
            <a:avLst/>
          </a:prstGeom>
          <a:noFill/>
        </p:spPr>
        <p:txBody>
          <a:bodyPr wrap="square" rtlCol="0">
            <a:noAutofit/>
          </a:bodyPr>
          <a:lstStyle/>
          <a:p>
            <a:pPr>
              <a:spcBef>
                <a:spcPts val="600"/>
              </a:spcBef>
            </a:pP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t</a:t>
            </a:r>
            <a:r>
              <a:rPr lang="en-US" sz="2400" dirty="0"/>
              <a:t> is non-stationary because of non-constant mean.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5960B9-3553-1E47-AA5F-92BE63BCA034}"/>
                  </a:ext>
                </a:extLst>
              </p:cNvPr>
              <p:cNvSpPr txBox="1"/>
              <p:nvPr/>
            </p:nvSpPr>
            <p:spPr>
              <a:xfrm>
                <a:off x="1853885" y="3119922"/>
                <a:ext cx="2489515" cy="356376"/>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=.1+.7</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m:oMathPara>
                </a14:m>
                <a:endParaRPr lang="en-US" sz="2400" dirty="0"/>
              </a:p>
            </p:txBody>
          </p:sp>
        </mc:Choice>
        <mc:Fallback xmlns="">
          <p:sp>
            <p:nvSpPr>
              <p:cNvPr id="4" name="TextBox 3">
                <a:extLst>
                  <a:ext uri="{FF2B5EF4-FFF2-40B4-BE49-F238E27FC236}">
                    <a16:creationId xmlns:a16="http://schemas.microsoft.com/office/drawing/2014/main" id="{F85960B9-3553-1E47-AA5F-92BE63BCA034}"/>
                  </a:ext>
                </a:extLst>
              </p:cNvPr>
              <p:cNvSpPr txBox="1">
                <a:spLocks noRot="1" noChangeAspect="1" noMove="1" noResize="1" noEditPoints="1" noAdjustHandles="1" noChangeArrowheads="1" noChangeShapeType="1" noTextEdit="1"/>
              </p:cNvSpPr>
              <p:nvPr/>
            </p:nvSpPr>
            <p:spPr>
              <a:xfrm>
                <a:off x="1853885" y="3119922"/>
                <a:ext cx="2489515" cy="356376"/>
              </a:xfrm>
              <a:prstGeom prst="rect">
                <a:avLst/>
              </a:prstGeom>
              <a:blipFill>
                <a:blip r:embed="rId7"/>
                <a:stretch>
                  <a:fillRect l="-244"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ABE6322-9C91-2140-850C-B7A114DC31C3}"/>
                  </a:ext>
                </a:extLst>
              </p:cNvPr>
              <p:cNvSpPr/>
              <p:nvPr/>
            </p:nvSpPr>
            <p:spPr>
              <a:xfrm>
                <a:off x="4572000" y="3077308"/>
                <a:ext cx="1752600" cy="393560"/>
              </a:xfrm>
              <a:prstGeom prst="rect">
                <a:avLst/>
              </a:prstGeom>
            </p:spPr>
            <p:txBody>
              <a:bodyPr wrap="none">
                <a:noAutofit/>
              </a:bodyPr>
              <a:lstStyle/>
              <a:p>
                <a:pPr>
                  <a:spcBef>
                    <a:spcPts val="600"/>
                  </a:spcBef>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a14:m>
                <a:r>
                  <a:rPr lang="en-US" sz="2400" dirty="0"/>
                  <a:t> ~ N(0,10)</a:t>
                </a:r>
              </a:p>
            </p:txBody>
          </p:sp>
        </mc:Choice>
        <mc:Fallback xmlns="">
          <p:sp>
            <p:nvSpPr>
              <p:cNvPr id="12" name="Rectangle 11">
                <a:extLst>
                  <a:ext uri="{FF2B5EF4-FFF2-40B4-BE49-F238E27FC236}">
                    <a16:creationId xmlns:a16="http://schemas.microsoft.com/office/drawing/2014/main" xmlns:a14="http://schemas.microsoft.com/office/drawing/2010/main" xmlns="" id="{1ABE6322-9C91-2140-850C-B7A114DC31C3}"/>
                  </a:ext>
                </a:extLst>
              </p:cNvPr>
              <p:cNvSpPr>
                <a:spLocks noRot="1" noChangeAspect="1" noMove="1" noResize="1" noEditPoints="1" noAdjustHandles="1" noChangeArrowheads="1" noChangeShapeType="1" noTextEdit="1"/>
              </p:cNvSpPr>
              <p:nvPr/>
            </p:nvSpPr>
            <p:spPr>
              <a:xfrm>
                <a:off x="4572000" y="3077308"/>
                <a:ext cx="1752600" cy="393560"/>
              </a:xfrm>
              <a:prstGeom prst="rect">
                <a:avLst/>
              </a:prstGeom>
              <a:blipFill rotWithShape="0">
                <a:blip r:embed="rId8"/>
                <a:stretch>
                  <a:fillRect l="-694" t="-10938" r="-10069" b="-54688"/>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AA510C3-13B1-354C-9456-60803983888C}"/>
              </a:ext>
            </a:extLst>
          </p:cNvPr>
          <p:cNvPicPr>
            <a:picLocks noChangeAspect="1"/>
          </p:cNvPicPr>
          <p:nvPr/>
        </p:nvPicPr>
        <p:blipFill>
          <a:blip r:embed="rId9"/>
          <a:stretch>
            <a:fillRect/>
          </a:stretch>
        </p:blipFill>
        <p:spPr>
          <a:xfrm>
            <a:off x="562707" y="3844025"/>
            <a:ext cx="2204238" cy="2004330"/>
          </a:xfrm>
          <a:prstGeom prst="rect">
            <a:avLst/>
          </a:prstGeom>
        </p:spPr>
      </p:pic>
      <p:pic>
        <p:nvPicPr>
          <p:cNvPr id="22" name="Picture 21">
            <a:extLst>
              <a:ext uri="{FF2B5EF4-FFF2-40B4-BE49-F238E27FC236}">
                <a16:creationId xmlns:a16="http://schemas.microsoft.com/office/drawing/2014/main" id="{1B2F5D79-FE2D-5243-A2A3-4757DDA82275}"/>
              </a:ext>
            </a:extLst>
          </p:cNvPr>
          <p:cNvPicPr>
            <a:picLocks noChangeAspect="1"/>
          </p:cNvPicPr>
          <p:nvPr/>
        </p:nvPicPr>
        <p:blipFill rotWithShape="1">
          <a:blip r:embed="rId10"/>
          <a:srcRect b="7373"/>
          <a:stretch/>
        </p:blipFill>
        <p:spPr>
          <a:xfrm>
            <a:off x="6099315" y="3844025"/>
            <a:ext cx="2204238" cy="1856560"/>
          </a:xfrm>
          <a:prstGeom prst="rect">
            <a:avLst/>
          </a:prstGeom>
        </p:spPr>
      </p:pic>
      <p:sp>
        <p:nvSpPr>
          <p:cNvPr id="15" name="Rectangle 14">
            <a:extLst>
              <a:ext uri="{FF2B5EF4-FFF2-40B4-BE49-F238E27FC236}">
                <a16:creationId xmlns:a16="http://schemas.microsoft.com/office/drawing/2014/main" id="{62F54DD4-3A2F-5B42-B1A6-755B61E9EEB5}"/>
              </a:ext>
            </a:extLst>
          </p:cNvPr>
          <p:cNvSpPr/>
          <p:nvPr/>
        </p:nvSpPr>
        <p:spPr>
          <a:xfrm>
            <a:off x="2375136" y="7211279"/>
            <a:ext cx="4572000" cy="717119"/>
          </a:xfrm>
          <a:prstGeom prst="rect">
            <a:avLst/>
          </a:prstGeom>
        </p:spPr>
        <p:txBody>
          <a:bodyPr>
            <a:spAutoFit/>
          </a:bodyPr>
          <a:lstStyle/>
          <a:p>
            <a:r>
              <a:rPr lang="en-US" sz="1015" dirty="0"/>
              <a:t> Xs = gen.sigplusnoise.wge(100,.1,.7,vara = 10,sn = 9)</a:t>
            </a:r>
          </a:p>
          <a:p>
            <a:r>
              <a:rPr lang="en-US" sz="1015" dirty="0"/>
              <a:t> Xtrend = .1+.7*seq(1,100,length = 100)</a:t>
            </a:r>
          </a:p>
          <a:p>
            <a:r>
              <a:rPr lang="en-US" sz="1015" dirty="0"/>
              <a:t> resids = Xs - Xtrend</a:t>
            </a:r>
          </a:p>
          <a:p>
            <a:r>
              <a:rPr lang="en-US" sz="1015" dirty="0"/>
              <a:t> plot(resids, type = "l")</a:t>
            </a:r>
          </a:p>
        </p:txBody>
      </p:sp>
      <p:sp>
        <p:nvSpPr>
          <p:cNvPr id="18" name="TextBox 17">
            <a:extLst>
              <a:ext uri="{FF2B5EF4-FFF2-40B4-BE49-F238E27FC236}">
                <a16:creationId xmlns:a16="http://schemas.microsoft.com/office/drawing/2014/main" id="{6C449E32-CA37-A54D-92C1-E2040C08E2A2}"/>
              </a:ext>
            </a:extLst>
          </p:cNvPr>
          <p:cNvSpPr txBox="1"/>
          <p:nvPr/>
        </p:nvSpPr>
        <p:spPr>
          <a:xfrm>
            <a:off x="1005403" y="3561483"/>
            <a:ext cx="1318846" cy="338554"/>
          </a:xfrm>
          <a:prstGeom prst="rect">
            <a:avLst/>
          </a:prstGeom>
          <a:noFill/>
        </p:spPr>
        <p:txBody>
          <a:bodyPr wrap="square" rtlCol="0">
            <a:noAutofit/>
          </a:bodyPr>
          <a:lstStyle/>
          <a:p>
            <a:pPr algn="ctr">
              <a:spcBef>
                <a:spcPts val="600"/>
              </a:spcBef>
            </a:pPr>
            <a:r>
              <a:rPr lang="en-US" sz="1600" dirty="0"/>
              <a:t>Realization</a:t>
            </a:r>
          </a:p>
        </p:txBody>
      </p:sp>
      <p:sp>
        <p:nvSpPr>
          <p:cNvPr id="23" name="TextBox 22">
            <a:extLst>
              <a:ext uri="{FF2B5EF4-FFF2-40B4-BE49-F238E27FC236}">
                <a16:creationId xmlns:a16="http://schemas.microsoft.com/office/drawing/2014/main" id="{F54A72CC-EC13-4049-9FC7-C485CF80DC76}"/>
              </a:ext>
            </a:extLst>
          </p:cNvPr>
          <p:cNvSpPr txBox="1"/>
          <p:nvPr/>
        </p:nvSpPr>
        <p:spPr>
          <a:xfrm>
            <a:off x="3745879" y="3561483"/>
            <a:ext cx="1318846" cy="338554"/>
          </a:xfrm>
          <a:prstGeom prst="rect">
            <a:avLst/>
          </a:prstGeom>
          <a:noFill/>
        </p:spPr>
        <p:txBody>
          <a:bodyPr wrap="square" rtlCol="0">
            <a:noAutofit/>
          </a:bodyPr>
          <a:lstStyle/>
          <a:p>
            <a:pPr algn="ctr">
              <a:spcBef>
                <a:spcPts val="600"/>
              </a:spcBef>
            </a:pPr>
            <a:r>
              <a:rPr lang="en-US" sz="1600" dirty="0"/>
              <a:t>Signal</a:t>
            </a:r>
          </a:p>
        </p:txBody>
      </p:sp>
      <p:sp>
        <p:nvSpPr>
          <p:cNvPr id="24" name="TextBox 23">
            <a:extLst>
              <a:ext uri="{FF2B5EF4-FFF2-40B4-BE49-F238E27FC236}">
                <a16:creationId xmlns:a16="http://schemas.microsoft.com/office/drawing/2014/main" id="{B19C5F44-0FE0-8946-960E-DC7F6A77E16E}"/>
              </a:ext>
            </a:extLst>
          </p:cNvPr>
          <p:cNvSpPr txBox="1"/>
          <p:nvPr/>
        </p:nvSpPr>
        <p:spPr>
          <a:xfrm>
            <a:off x="6542011" y="3561483"/>
            <a:ext cx="1318846" cy="338554"/>
          </a:xfrm>
          <a:prstGeom prst="rect">
            <a:avLst/>
          </a:prstGeom>
          <a:noFill/>
        </p:spPr>
        <p:txBody>
          <a:bodyPr wrap="square" rtlCol="0">
            <a:noAutofit/>
          </a:bodyPr>
          <a:lstStyle/>
          <a:p>
            <a:pPr algn="ctr">
              <a:spcBef>
                <a:spcPts val="600"/>
              </a:spcBef>
            </a:pPr>
            <a:r>
              <a:rPr lang="en-US" sz="1600" dirty="0"/>
              <a:t>Noise</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63B07F2-ED6E-E846-8E53-B66D514CF293}"/>
                  </a:ext>
                </a:extLst>
              </p:cNvPr>
              <p:cNvSpPr/>
              <p:nvPr/>
            </p:nvSpPr>
            <p:spPr>
              <a:xfrm>
                <a:off x="152239" y="4420589"/>
                <a:ext cx="423513" cy="319639"/>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477" i="1">
                              <a:latin typeface="Cambria Math" panose="02040503050406030204" pitchFamily="18" charset="0"/>
                            </a:rPr>
                          </m:ctrlPr>
                        </m:sSubPr>
                        <m:e>
                          <m:r>
                            <a:rPr lang="en-US" sz="1477" i="1">
                              <a:latin typeface="Cambria Math" panose="02040503050406030204" pitchFamily="18" charset="0"/>
                            </a:rPr>
                            <m:t>𝑋</m:t>
                          </m:r>
                        </m:e>
                        <m:sub>
                          <m:r>
                            <a:rPr lang="en-US" sz="1477" i="1">
                              <a:latin typeface="Cambria Math" panose="02040503050406030204" pitchFamily="18" charset="0"/>
                            </a:rPr>
                            <m:t>𝑡</m:t>
                          </m:r>
                        </m:sub>
                      </m:sSub>
                    </m:oMath>
                  </m:oMathPara>
                </a14:m>
                <a:endParaRPr lang="en-US" sz="1477" dirty="0"/>
              </a:p>
            </p:txBody>
          </p:sp>
        </mc:Choice>
        <mc:Fallback xmlns="">
          <p:sp>
            <p:nvSpPr>
              <p:cNvPr id="20" name="Rectangle 19">
                <a:extLst>
                  <a:ext uri="{FF2B5EF4-FFF2-40B4-BE49-F238E27FC236}">
                    <a16:creationId xmlns:a16="http://schemas.microsoft.com/office/drawing/2014/main" id="{563B07F2-ED6E-E846-8E53-B66D514CF293}"/>
                  </a:ext>
                </a:extLst>
              </p:cNvPr>
              <p:cNvSpPr>
                <a:spLocks noRot="1" noChangeAspect="1" noMove="1" noResize="1" noEditPoints="1" noAdjustHandles="1" noChangeArrowheads="1" noChangeShapeType="1" noTextEdit="1"/>
              </p:cNvSpPr>
              <p:nvPr/>
            </p:nvSpPr>
            <p:spPr>
              <a:xfrm>
                <a:off x="152239" y="4420589"/>
                <a:ext cx="423513" cy="319639"/>
              </a:xfrm>
              <a:prstGeom prst="rect">
                <a:avLst/>
              </a:prstGeom>
              <a:blipFill>
                <a:blip r:embed="rId11"/>
                <a:stretch>
                  <a:fillRect/>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B81D220A-C0E7-2042-BEF0-46CDBCF3DC00}"/>
              </a:ext>
            </a:extLst>
          </p:cNvPr>
          <p:cNvPicPr>
            <a:picLocks noChangeAspect="1"/>
          </p:cNvPicPr>
          <p:nvPr/>
        </p:nvPicPr>
        <p:blipFill rotWithShape="1">
          <a:blip r:embed="rId12"/>
          <a:srcRect b="6974"/>
          <a:stretch/>
        </p:blipFill>
        <p:spPr>
          <a:xfrm>
            <a:off x="3236753" y="3851625"/>
            <a:ext cx="2337099" cy="1854390"/>
          </a:xfrm>
          <a:prstGeom prst="rect">
            <a:avLst/>
          </a:prstGeom>
        </p:spPr>
      </p:pic>
      <p:sp>
        <p:nvSpPr>
          <p:cNvPr id="11" name="Title 10"/>
          <p:cNvSpPr>
            <a:spLocks noGrp="1"/>
          </p:cNvSpPr>
          <p:nvPr>
            <p:ph type="title"/>
          </p:nvPr>
        </p:nvSpPr>
        <p:spPr>
          <a:xfrm>
            <a:off x="457200" y="228600"/>
            <a:ext cx="8229600" cy="1143000"/>
          </a:xfrm>
        </p:spPr>
        <p:txBody>
          <a:bodyPr/>
          <a:lstStyle/>
          <a:p>
            <a:r>
              <a:rPr lang="en-US" sz="3600" dirty="0"/>
              <a:t>Deterministic Signal-Plus-Noise Models</a:t>
            </a:r>
          </a:p>
        </p:txBody>
      </p:sp>
    </p:spTree>
    <p:extLst>
      <p:ext uri="{BB962C8B-B14F-4D97-AF65-F5344CB8AC3E}">
        <p14:creationId xmlns:p14="http://schemas.microsoft.com/office/powerpoint/2010/main" val="9180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12" grpId="0"/>
      <p:bldP spid="18" grpId="0"/>
      <p:bldP spid="23" grpId="0"/>
      <p:bldP spid="24"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457200" y="540603"/>
                <a:ext cx="7033846" cy="830997"/>
              </a:xfrm>
              <a:prstGeom prst="rect">
                <a:avLst/>
              </a:prstGeom>
              <a:noFill/>
              <a:ln w="38100">
                <a:solidFill>
                  <a:srgbClr val="FF0000"/>
                </a:solidFill>
              </a:ln>
            </p:spPr>
            <p:txBody>
              <a:bodyPr wrap="square" rtlCol="0">
                <a:noAutofit/>
              </a:bodyPr>
              <a:lstStyle/>
              <a:p>
                <a:pPr>
                  <a:spcBef>
                    <a:spcPts val="600"/>
                  </a:spcBef>
                </a:pPr>
                <a:r>
                  <a:rPr lang="en-US" sz="2400" dirty="0"/>
                  <a:t>An ARIMA(</a:t>
                </a:r>
                <a:r>
                  <a:rPr lang="en-US" sz="2400" i="1" dirty="0"/>
                  <a:t>p</a:t>
                </a:r>
                <a:r>
                  <a:rPr lang="en-US" sz="2400" dirty="0"/>
                  <a:t>,</a:t>
                </a:r>
                <a:r>
                  <a:rPr lang="en-US" sz="2400" i="1" dirty="0"/>
                  <a:t>d</a:t>
                </a:r>
                <a:r>
                  <a:rPr lang="en-US" sz="2400" dirty="0"/>
                  <a:t>,</a:t>
                </a:r>
                <a:r>
                  <a:rPr lang="en-US" sz="2400" i="1" dirty="0"/>
                  <a:t>q</a:t>
                </a:r>
                <a:r>
                  <a:rPr lang="en-US" sz="2400" dirty="0"/>
                  <a:t>) model is non-stationary because </a:t>
                </a:r>
                <a14:m>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sym typeface="Symbol" panose="05050102010706020507" pitchFamily="18" charset="2"/>
                          </a:rPr>
                          <m:t></m:t>
                        </m:r>
                      </m:e>
                      <m:sup>
                        <m:r>
                          <a:rPr lang="en-US" sz="2400" b="1" i="1">
                            <a:latin typeface="Cambria Math" panose="02040503050406030204" pitchFamily="18" charset="0"/>
                          </a:rPr>
                          <m:t>𝟐</m:t>
                        </m:r>
                      </m:sup>
                    </m:sSup>
                  </m:oMath>
                </a14:m>
                <a:r>
                  <a:rPr lang="en-US" sz="2400" b="1" dirty="0"/>
                  <a:t> </a:t>
                </a:r>
                <a14:m>
                  <m:oMath xmlns:m="http://schemas.openxmlformats.org/officeDocument/2006/math">
                    <m:d>
                      <m:dPr>
                        <m:ctrlPr>
                          <a:rPr lang="en-US" sz="2400" b="1" i="1" dirty="0">
                            <a:latin typeface="Cambria Math" panose="02040503050406030204" pitchFamily="18" charset="0"/>
                          </a:rPr>
                        </m:ctrlPr>
                      </m:dPr>
                      <m:e>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sym typeface="Symbol" panose="05050102010706020507" pitchFamily="18" charset="2"/>
                              </a:rPr>
                              <m:t></m:t>
                            </m:r>
                          </m:e>
                          <m:sub>
                            <m:r>
                              <a:rPr lang="en-US" sz="2400" b="1" i="1" dirty="0">
                                <a:latin typeface="Cambria Math" panose="02040503050406030204" pitchFamily="18" charset="0"/>
                              </a:rPr>
                              <m:t>𝟎</m:t>
                            </m:r>
                          </m:sub>
                        </m:sSub>
                      </m:e>
                    </m:d>
                    <m:r>
                      <a:rPr lang="en-US" sz="2400" b="1" i="1" dirty="0" smtClean="0">
                        <a:latin typeface="Cambria Math" panose="02040503050406030204" pitchFamily="18" charset="0"/>
                      </a:rPr>
                      <m:t> </m:t>
                    </m:r>
                  </m:oMath>
                </a14:m>
                <a:r>
                  <a:rPr lang="en-US" sz="2400" b="1" dirty="0"/>
                  <a:t>is not finite</a:t>
                </a:r>
                <a:r>
                  <a:rPr lang="en-US" sz="24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457200" y="540603"/>
                <a:ext cx="7033846" cy="830997"/>
              </a:xfrm>
              <a:prstGeom prst="rect">
                <a:avLst/>
              </a:prstGeom>
              <a:blipFill rotWithShape="0">
                <a:blip r:embed="rId3"/>
                <a:stretch>
                  <a:fillRect l="-1034" t="-9155" r="-948" b="-69718"/>
                </a:stretch>
              </a:blipFill>
              <a:ln w="38100">
                <a:solidFill>
                  <a:srgbClr val="FF0000"/>
                </a:solidFill>
              </a:ln>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828671203"/>
              </p:ext>
            </p:extLst>
          </p:nvPr>
        </p:nvGraphicFramePr>
        <p:xfrm>
          <a:off x="3798277" y="1736500"/>
          <a:ext cx="844062" cy="222738"/>
        </p:xfrm>
        <a:graphic>
          <a:graphicData uri="http://schemas.openxmlformats.org/presentationml/2006/ole">
            <mc:AlternateContent xmlns:mc="http://schemas.openxmlformats.org/markup-compatibility/2006">
              <mc:Choice xmlns:v="urn:schemas-microsoft-com:vml" Requires="v">
                <p:oleObj spid="_x0000_s4371" name="Equation" r:id="rId4" imgW="914400" imgH="241920" progId="Equation.DSMT4">
                  <p:embed/>
                </p:oleObj>
              </mc:Choice>
              <mc:Fallback>
                <p:oleObj name="Equation" r:id="rId4" imgW="914400" imgH="241920" progId="Equation.DSMT4">
                  <p:embed/>
                  <p:pic>
                    <p:nvPicPr>
                      <p:cNvPr id="4" name="Object 3"/>
                      <p:cNvPicPr/>
                      <p:nvPr/>
                    </p:nvPicPr>
                    <p:blipFill>
                      <a:blip r:embed="rId5"/>
                      <a:stretch>
                        <a:fillRect/>
                      </a:stretch>
                    </p:blipFill>
                    <p:spPr>
                      <a:xfrm>
                        <a:off x="3798277" y="1736500"/>
                        <a:ext cx="844062" cy="2227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TextBox 4"/>
              <p:cNvSpPr txBox="1"/>
              <p:nvPr/>
            </p:nvSpPr>
            <p:spPr>
              <a:xfrm>
                <a:off x="457200" y="1593553"/>
                <a:ext cx="7033846" cy="844847"/>
              </a:xfrm>
              <a:prstGeom prst="rect">
                <a:avLst/>
              </a:prstGeom>
              <a:noFill/>
            </p:spPr>
            <p:txBody>
              <a:bodyPr wrap="square" rtlCol="0">
                <a:noAutofit/>
              </a:bodyPr>
              <a:lstStyle/>
              <a:p>
                <a:pPr>
                  <a:spcBef>
                    <a:spcPts val="600"/>
                  </a:spcBef>
                </a:pPr>
                <a:r>
                  <a:rPr lang="en-US" sz="2400" dirty="0"/>
                  <a:t>For an AR(1) </a:t>
                </a:r>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1</m:t>
                            </m:r>
                          </m:sub>
                        </m:sSub>
                        <m:r>
                          <a:rPr lang="en-US" sz="2400" i="1">
                            <a:latin typeface="Cambria Math" panose="02040503050406030204" pitchFamily="18" charset="0"/>
                          </a:rPr>
                          <m:t>𝐵</m:t>
                        </m:r>
                      </m:e>
                    </m:d>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oMath>
                </a14:m>
                <a:r>
                  <a:rPr lang="en-US" sz="2400" dirty="0"/>
                  <a:t>, we know that</a:t>
                </a:r>
              </a:p>
              <a:p>
                <a:pPr>
                  <a:spcBef>
                    <a:spcPts val="600"/>
                  </a:spcBef>
                </a:pP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0</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1</m:t>
                        </m:r>
                      </m:sub>
                      <m:sup>
                        <m:r>
                          <a:rPr lang="en-US" sz="2400" i="1">
                            <a:latin typeface="Cambria Math" panose="02040503050406030204" pitchFamily="18" charset="0"/>
                          </a:rPr>
                          <m:t>𝑘</m:t>
                        </m:r>
                      </m:sup>
                    </m:sSubSup>
                    <m:r>
                      <a:rPr lang="en-US" sz="2400" i="1">
                        <a:latin typeface="Cambria Math" panose="02040503050406030204" pitchFamily="18" charset="0"/>
                      </a:rPr>
                      <m:t>.</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593553"/>
                <a:ext cx="7033846" cy="844847"/>
              </a:xfrm>
              <a:prstGeom prst="rect">
                <a:avLst/>
              </a:prstGeom>
              <a:blipFill rotWithShape="0">
                <a:blip r:embed="rId6"/>
                <a:stretch>
                  <a:fillRect l="-1300" t="-5036" b="-2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 y="2802457"/>
                <a:ext cx="6541477" cy="1354858"/>
              </a:xfrm>
              <a:prstGeom prst="rect">
                <a:avLst/>
              </a:prstGeom>
              <a:noFill/>
            </p:spPr>
            <p:txBody>
              <a:bodyPr wrap="square" rtlCol="0">
                <a:noAutofit/>
              </a:bodyPr>
              <a:lstStyle/>
              <a:p>
                <a:pPr>
                  <a:spcBef>
                    <a:spcPts val="600"/>
                  </a:spcBef>
                </a:pPr>
                <a:r>
                  <a:rPr lang="en-US" sz="2400" dirty="0"/>
                  <a:t>So,</a:t>
                </a:r>
                <a14:m>
                  <m:oMath xmlns:m="http://schemas.openxmlformats.org/officeDocument/2006/math">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𝑘</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𝑘</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0</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0</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1</m:t>
                            </m:r>
                          </m:sub>
                          <m:sup>
                            <m:r>
                              <a:rPr lang="en-US" sz="2400" i="1">
                                <a:latin typeface="Cambria Math" panose="02040503050406030204" pitchFamily="18" charset="0"/>
                              </a:rPr>
                              <m:t>𝑘</m:t>
                            </m:r>
                          </m:sup>
                        </m:sSubSup>
                      </m:num>
                      <m:den>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0</m:t>
                            </m:r>
                          </m:sub>
                        </m:sSub>
                      </m:den>
                    </m:f>
                    <m:r>
                      <a:rPr lang="en-US" sz="2400">
                        <a:latin typeface="Cambria Math" panose="02040503050406030204" pitchFamily="18" charset="0"/>
                      </a:rPr>
                      <m:t>   </m:t>
                    </m:r>
                  </m:oMath>
                </a14:m>
                <a:r>
                  <a:rPr lang="en-US" sz="2400" dirty="0"/>
                  <a:t>and for the case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1</m:t>
                        </m:r>
                      </m:sub>
                    </m:sSub>
                    <m:r>
                      <a:rPr lang="en-US" sz="2400" i="1">
                        <a:latin typeface="Cambria Math" panose="02040503050406030204" pitchFamily="18" charset="0"/>
                      </a:rPr>
                      <m:t>=1,</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sym typeface="Symbol" panose="05050102010706020507" pitchFamily="18" charset="2"/>
                          </a:rPr>
                          <m:t></m:t>
                        </m:r>
                      </m:e>
                      <m:sub>
                        <m:r>
                          <a:rPr lang="en-US" sz="2400" i="1" dirty="0">
                            <a:latin typeface="Cambria Math" panose="02040503050406030204" pitchFamily="18" charset="0"/>
                          </a:rPr>
                          <m:t>0</m:t>
                        </m:r>
                      </m:sub>
                    </m:sSub>
                    <m:r>
                      <a:rPr lang="en-US" sz="2400" i="1" dirty="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m:t>
                    </m:r>
                  </m:oMath>
                </a14:m>
                <a:r>
                  <a:rPr lang="en-US" sz="2400" dirty="0"/>
                  <a:t>, so it follows that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𝑘</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𝑘</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sym typeface="Symbol" panose="05050102010706020507" pitchFamily="18" charset="2"/>
                              </a:rPr>
                              <m:t></m:t>
                            </m:r>
                          </m:e>
                          <m:sub>
                            <m:r>
                              <a:rPr lang="en-US" sz="2400" i="1">
                                <a:latin typeface="Cambria Math" panose="02040503050406030204" pitchFamily="18" charset="0"/>
                              </a:rPr>
                              <m:t>0</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num>
                      <m:den>
                        <m:r>
                          <a:rPr lang="en-US" sz="2400" i="1">
                            <a:latin typeface="Cambria Math" panose="02040503050406030204" pitchFamily="18" charset="0"/>
                            <a:ea typeface="Cambria Math" panose="02040503050406030204" pitchFamily="18" charset="0"/>
                          </a:rPr>
                          <m:t>∞</m:t>
                        </m:r>
                      </m:den>
                    </m:f>
                    <m:r>
                      <a:rPr lang="en-US" sz="2400" i="1">
                        <a:latin typeface="Cambria Math" panose="02040503050406030204" pitchFamily="18" charset="0"/>
                      </a:rPr>
                      <m:t>=?</m:t>
                    </m:r>
                  </m:oMath>
                </a14:m>
                <a:r>
                  <a:rPr lang="en-US" sz="24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457200" y="2802457"/>
                <a:ext cx="6541477" cy="1354858"/>
              </a:xfrm>
              <a:prstGeom prst="rect">
                <a:avLst/>
              </a:prstGeom>
              <a:blipFill rotWithShape="0">
                <a:blip r:embed="rId7"/>
                <a:stretch>
                  <a:fillRect l="-1398"/>
                </a:stretch>
              </a:blipFill>
            </p:spPr>
            <p:txBody>
              <a:bodyPr/>
              <a:lstStyle/>
              <a:p>
                <a:r>
                  <a:rPr lang="en-US">
                    <a:noFill/>
                  </a:rPr>
                  <a:t> </a:t>
                </a:r>
              </a:p>
            </p:txBody>
          </p:sp>
        </mc:Fallback>
      </mc:AlternateContent>
      <p:sp>
        <p:nvSpPr>
          <p:cNvPr id="7" name="TextBox 6"/>
          <p:cNvSpPr txBox="1"/>
          <p:nvPr/>
        </p:nvSpPr>
        <p:spPr>
          <a:xfrm>
            <a:off x="4009293" y="4976447"/>
            <a:ext cx="2620108" cy="461665"/>
          </a:xfrm>
          <a:prstGeom prst="rect">
            <a:avLst/>
          </a:prstGeom>
          <a:noFill/>
        </p:spPr>
        <p:txBody>
          <a:bodyPr wrap="square" rtlCol="0">
            <a:noAutofit/>
          </a:bodyPr>
          <a:lstStyle/>
          <a:p>
            <a:pPr>
              <a:spcBef>
                <a:spcPts val="600"/>
              </a:spcBef>
            </a:pPr>
            <a:r>
              <a:rPr lang="en-US" sz="2400" b="1" dirty="0">
                <a:solidFill>
                  <a:srgbClr val="33CC33"/>
                </a:solidFill>
              </a:rPr>
              <a:t>Light board ?</a:t>
            </a:r>
          </a:p>
        </p:txBody>
      </p:sp>
    </p:spTree>
    <p:extLst>
      <p:ext uri="{BB962C8B-B14F-4D97-AF65-F5344CB8AC3E}">
        <p14:creationId xmlns:p14="http://schemas.microsoft.com/office/powerpoint/2010/main" val="1783137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540603"/>
            <a:ext cx="8229600" cy="830997"/>
          </a:xfrm>
          <a:prstGeom prst="rect">
            <a:avLst/>
          </a:prstGeom>
          <a:noFill/>
          <a:ln w="38100">
            <a:solidFill>
              <a:srgbClr val="FC0000"/>
            </a:solidFill>
          </a:ln>
        </p:spPr>
        <p:txBody>
          <a:bodyPr wrap="square" rtlCol="0">
            <a:noAutofit/>
          </a:bodyPr>
          <a:lstStyle/>
          <a:p>
            <a:pPr>
              <a:spcBef>
                <a:spcPts val="600"/>
              </a:spcBef>
            </a:pPr>
            <a:r>
              <a:rPr lang="en-US" sz="2400" dirty="0"/>
              <a:t>Clearly, we need a new definition of autocorrelation for the case </a:t>
            </a:r>
            <a:r>
              <a:rPr lang="en-US" sz="2400" dirty="0">
                <a:latin typeface="Times New Roman" pitchFamily="18" charset="0"/>
                <a:cs typeface="Times New Roman" pitchFamily="18" charset="0"/>
              </a:rPr>
              <a:t>(1</a:t>
            </a:r>
            <a:r>
              <a:rPr lang="en-US" sz="2400" dirty="0">
                <a:latin typeface="Symbol" pitchFamily="18" charset="2"/>
                <a:cs typeface="Times New Roman" pitchFamily="18" charset="0"/>
              </a:rPr>
              <a:t>-</a:t>
            </a:r>
            <a:r>
              <a:rPr lang="en-US" sz="2400" i="1" dirty="0">
                <a:latin typeface="Times New Roman" pitchFamily="18" charset="0"/>
                <a:cs typeface="Times New Roman" pitchFamily="18" charset="0"/>
              </a:rPr>
              <a:t>B</a:t>
            </a:r>
            <a:r>
              <a:rPr lang="en-US" sz="2400" dirty="0">
                <a:latin typeface="Times New Roman" pitchFamily="18" charset="0"/>
                <a:cs typeface="Times New Roman" pitchFamily="18" charset="0"/>
              </a:rPr>
              <a:t>)</a:t>
            </a:r>
            <a:r>
              <a:rPr lang="en-US" sz="900" dirty="0">
                <a:latin typeface="Times New Roman" pitchFamily="18" charset="0"/>
                <a:cs typeface="Times New Roman" pitchFamily="18" charset="0"/>
              </a:rPr>
              <a:t> </a:t>
            </a:r>
            <a:r>
              <a:rPr lang="en-US" sz="2400" i="1" dirty="0">
                <a:latin typeface="Times New Roman" pitchFamily="18" charset="0"/>
                <a:cs typeface="Times New Roman" pitchFamily="18" charset="0"/>
              </a:rPr>
              <a:t>X</a:t>
            </a:r>
            <a:r>
              <a:rPr lang="en-US" sz="2400" i="1" baseline="-25000" dirty="0">
                <a:latin typeface="Times New Roman" pitchFamily="18" charset="0"/>
                <a:cs typeface="Times New Roman" pitchFamily="18" charset="0"/>
              </a:rPr>
              <a:t>t</a:t>
            </a:r>
            <a:r>
              <a:rPr lang="en-US" sz="2400" dirty="0">
                <a:latin typeface="Times New Roman" pitchFamily="18" charset="0"/>
                <a:cs typeface="Times New Roman" pitchFamily="18" charset="0"/>
              </a:rPr>
              <a:t> = </a:t>
            </a:r>
            <a:r>
              <a:rPr lang="en-US" sz="2400" i="1" dirty="0">
                <a:latin typeface="Times New Roman" pitchFamily="18" charset="0"/>
                <a:cs typeface="Times New Roman" pitchFamily="18" charset="0"/>
              </a:rPr>
              <a:t>a</a:t>
            </a:r>
            <a:r>
              <a:rPr lang="en-US" sz="2400" i="1" baseline="-25000" dirty="0">
                <a:latin typeface="Times New Roman" pitchFamily="18" charset="0"/>
                <a:cs typeface="Times New Roman" pitchFamily="18" charset="0"/>
              </a:rPr>
              <a:t>t</a:t>
            </a:r>
            <a:r>
              <a:rPr lang="en-US" sz="2400" dirty="0">
                <a:latin typeface="Times New Roman" pitchFamily="18" charset="0"/>
                <a:cs typeface="Times New Roman" pitchFamily="18" charset="0"/>
              </a:rPr>
              <a:t>.</a:t>
            </a:r>
          </a:p>
        </p:txBody>
      </p:sp>
      <p:graphicFrame>
        <p:nvGraphicFramePr>
          <p:cNvPr id="6" name="Object 5"/>
          <p:cNvGraphicFramePr>
            <a:graphicFrameLocks noChangeAspect="1"/>
          </p:cNvGraphicFramePr>
          <p:nvPr>
            <p:extLst>
              <p:ext uri="{D42A27DB-BD31-4B8C-83A1-F6EECF244321}">
                <p14:modId xmlns:p14="http://schemas.microsoft.com/office/powerpoint/2010/main" val="3040748416"/>
              </p:ext>
            </p:extLst>
          </p:nvPr>
        </p:nvGraphicFramePr>
        <p:xfrm>
          <a:off x="3250511" y="2303585"/>
          <a:ext cx="844062" cy="222738"/>
        </p:xfrm>
        <a:graphic>
          <a:graphicData uri="http://schemas.openxmlformats.org/presentationml/2006/ole">
            <mc:AlternateContent xmlns:mc="http://schemas.openxmlformats.org/markup-compatibility/2006">
              <mc:Choice xmlns:v="urn:schemas-microsoft-com:vml" Requires="v">
                <p:oleObj spid="_x0000_s5939" name="Equation" r:id="rId4" imgW="914400" imgH="241920" progId="Equation.DSMT4">
                  <p:embed/>
                </p:oleObj>
              </mc:Choice>
              <mc:Fallback>
                <p:oleObj name="Equation" r:id="rId4" imgW="914400" imgH="241920" progId="Equation.DSMT4">
                  <p:embed/>
                  <p:pic>
                    <p:nvPicPr>
                      <p:cNvPr id="6" name="Object 5"/>
                      <p:cNvPicPr/>
                      <p:nvPr/>
                    </p:nvPicPr>
                    <p:blipFill>
                      <a:blip r:embed="rId5"/>
                      <a:stretch>
                        <a:fillRect/>
                      </a:stretch>
                    </p:blipFill>
                    <p:spPr>
                      <a:xfrm>
                        <a:off x="3250511" y="2303585"/>
                        <a:ext cx="844062" cy="22273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758802898"/>
              </p:ext>
            </p:extLst>
          </p:nvPr>
        </p:nvGraphicFramePr>
        <p:xfrm>
          <a:off x="457200" y="1580509"/>
          <a:ext cx="5615354" cy="445477"/>
        </p:xfrm>
        <a:graphic>
          <a:graphicData uri="http://schemas.openxmlformats.org/presentationml/2006/ole">
            <mc:AlternateContent xmlns:mc="http://schemas.openxmlformats.org/markup-compatibility/2006">
              <mc:Choice xmlns:v="urn:schemas-microsoft-com:vml" Requires="v">
                <p:oleObj spid="_x0000_s5940" name="Equation" r:id="rId6" imgW="6083280" imgH="482400" progId="Equation.DSMT4">
                  <p:embed/>
                </p:oleObj>
              </mc:Choice>
              <mc:Fallback>
                <p:oleObj name="Equation" r:id="rId6" imgW="6083280" imgH="482400" progId="Equation.DSMT4">
                  <p:embed/>
                  <p:pic>
                    <p:nvPicPr>
                      <p:cNvPr id="7" name="Object 6"/>
                      <p:cNvPicPr/>
                      <p:nvPr/>
                    </p:nvPicPr>
                    <p:blipFill>
                      <a:blip r:embed="rId7"/>
                      <a:stretch>
                        <a:fillRect/>
                      </a:stretch>
                    </p:blipFill>
                    <p:spPr>
                      <a:xfrm>
                        <a:off x="457200" y="1580509"/>
                        <a:ext cx="5615354" cy="445477"/>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752434755"/>
              </p:ext>
            </p:extLst>
          </p:nvPr>
        </p:nvGraphicFramePr>
        <p:xfrm>
          <a:off x="457200" y="4343400"/>
          <a:ext cx="6213231" cy="668215"/>
        </p:xfrm>
        <a:graphic>
          <a:graphicData uri="http://schemas.openxmlformats.org/presentationml/2006/ole">
            <mc:AlternateContent xmlns:mc="http://schemas.openxmlformats.org/markup-compatibility/2006">
              <mc:Choice xmlns:v="urn:schemas-microsoft-com:vml" Requires="v">
                <p:oleObj spid="_x0000_s5941" name="Equation" r:id="rId8" imgW="6730920" imgH="723600" progId="Equation.DSMT4">
                  <p:embed/>
                </p:oleObj>
              </mc:Choice>
              <mc:Fallback>
                <p:oleObj name="Equation" r:id="rId8" imgW="6730920" imgH="723600" progId="Equation.DSMT4">
                  <p:embed/>
                  <p:pic>
                    <p:nvPicPr>
                      <p:cNvPr id="10" name="Object 9"/>
                      <p:cNvPicPr/>
                      <p:nvPr/>
                    </p:nvPicPr>
                    <p:blipFill>
                      <a:blip r:embed="rId9"/>
                      <a:stretch>
                        <a:fillRect/>
                      </a:stretch>
                    </p:blipFill>
                    <p:spPr>
                      <a:xfrm>
                        <a:off x="457200" y="4343400"/>
                        <a:ext cx="6213231" cy="668215"/>
                      </a:xfrm>
                      <a:prstGeom prst="rect">
                        <a:avLst/>
                      </a:prstGeom>
                      <a:ln w="38100">
                        <a:noFill/>
                      </a:ln>
                    </p:spPr>
                  </p:pic>
                </p:oleObj>
              </mc:Fallback>
            </mc:AlternateContent>
          </a:graphicData>
        </a:graphic>
      </p:graphicFrame>
      <p:sp>
        <p:nvSpPr>
          <p:cNvPr id="11" name="TextBox 10"/>
          <p:cNvSpPr txBox="1"/>
          <p:nvPr/>
        </p:nvSpPr>
        <p:spPr>
          <a:xfrm>
            <a:off x="6767434" y="1874959"/>
            <a:ext cx="1617785" cy="830997"/>
          </a:xfrm>
          <a:prstGeom prst="rect">
            <a:avLst/>
          </a:prstGeom>
          <a:noFill/>
        </p:spPr>
        <p:txBody>
          <a:bodyPr wrap="square" rtlCol="0">
            <a:noAutofit/>
          </a:bodyPr>
          <a:lstStyle/>
          <a:p>
            <a:pPr>
              <a:spcBef>
                <a:spcPts val="600"/>
              </a:spcBef>
            </a:pPr>
            <a:r>
              <a:rPr lang="en-US" sz="2400" dirty="0">
                <a:solidFill>
                  <a:srgbClr val="33CC33"/>
                </a:solidFill>
              </a:rPr>
              <a:t>Light board?</a:t>
            </a: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 y="2002343"/>
            <a:ext cx="6060362" cy="877824"/>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2896073"/>
            <a:ext cx="7675333" cy="1226703"/>
          </a:xfrm>
          <a:prstGeom prst="rect">
            <a:avLst/>
          </a:prstGeom>
        </p:spPr>
      </p:pic>
      <p:sp>
        <p:nvSpPr>
          <p:cNvPr id="2" name="Rectangle 1"/>
          <p:cNvSpPr/>
          <p:nvPr/>
        </p:nvSpPr>
        <p:spPr>
          <a:xfrm>
            <a:off x="457200" y="5181600"/>
            <a:ext cx="7675333" cy="830997"/>
          </a:xfrm>
          <a:prstGeom prst="rect">
            <a:avLst/>
          </a:prstGeom>
        </p:spPr>
        <p:txBody>
          <a:bodyPr wrap="square">
            <a:noAutofit/>
          </a:bodyPr>
          <a:lstStyle/>
          <a:p>
            <a:pPr>
              <a:spcBef>
                <a:spcPts val="600"/>
              </a:spcBef>
            </a:pPr>
            <a:r>
              <a:rPr lang="en-US" sz="2200" dirty="0"/>
              <a:t>“Woodward and colleagues use the term </a:t>
            </a:r>
            <a:r>
              <a:rPr lang="en-US" sz="2200" dirty="0">
                <a:solidFill>
                  <a:srgbClr val="FF0000"/>
                </a:solidFill>
              </a:rPr>
              <a:t>“extended autocorrelations.”</a:t>
            </a:r>
            <a:r>
              <a:rPr lang="en-US" sz="2200" dirty="0"/>
              <a:t> We will continue to call them “autocorrelations” for simplicity.</a:t>
            </a:r>
          </a:p>
        </p:txBody>
      </p:sp>
    </p:spTree>
    <p:extLst>
      <p:ext uri="{BB962C8B-B14F-4D97-AF65-F5344CB8AC3E}">
        <p14:creationId xmlns:p14="http://schemas.microsoft.com/office/powerpoint/2010/main" val="77304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12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56BB0-AAB2-1947-8E93-C47DE000F058}"/>
              </a:ext>
            </a:extLst>
          </p:cNvPr>
          <p:cNvSpPr>
            <a:spLocks noGrp="1"/>
          </p:cNvSpPr>
          <p:nvPr>
            <p:ph type="ctrTitle"/>
          </p:nvPr>
        </p:nvSpPr>
        <p:spPr/>
        <p:txBody>
          <a:bodyPr/>
          <a:lstStyle/>
          <a:p>
            <a:r>
              <a:rPr lang="en-US" dirty="0"/>
              <a:t>ARIMA and </a:t>
            </a:r>
            <a:r>
              <a:rPr lang="en-US" dirty="0" err="1"/>
              <a:t>tswge</a:t>
            </a:r>
            <a:endParaRPr lang="en-US" dirty="0"/>
          </a:p>
        </p:txBody>
      </p:sp>
    </p:spTree>
    <p:extLst>
      <p:ext uri="{BB962C8B-B14F-4D97-AF65-F5344CB8AC3E}">
        <p14:creationId xmlns:p14="http://schemas.microsoft.com/office/powerpoint/2010/main" val="3090310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6800" y="3200400"/>
            <a:ext cx="6931117" cy="717376"/>
          </a:xfrm>
          <a:prstGeom prst="rect">
            <a:avLst/>
          </a:prstGeom>
          <a:noFill/>
        </p:spPr>
        <p:txBody>
          <a:bodyPr wrap="square" rtlCol="0">
            <a:noAutofit/>
          </a:bodyPr>
          <a:lstStyle/>
          <a:p>
            <a:r>
              <a:rPr lang="en-US" dirty="0"/>
              <a:t>x2=gen.arima.wge(n=200, phi=c(1.5,-.8),d=1)</a:t>
            </a:r>
          </a:p>
          <a:p>
            <a:r>
              <a:rPr lang="en-US" dirty="0"/>
              <a:t>plotts.sample.wge(x2)</a:t>
            </a:r>
          </a:p>
        </p:txBody>
      </p:sp>
      <p:sp>
        <p:nvSpPr>
          <p:cNvPr id="26" name="TextBox 25"/>
          <p:cNvSpPr txBox="1"/>
          <p:nvPr/>
        </p:nvSpPr>
        <p:spPr>
          <a:xfrm>
            <a:off x="1066800" y="4385304"/>
            <a:ext cx="7174523" cy="717376"/>
          </a:xfrm>
          <a:prstGeom prst="rect">
            <a:avLst/>
          </a:prstGeom>
          <a:noFill/>
        </p:spPr>
        <p:txBody>
          <a:bodyPr wrap="square" rtlCol="0">
            <a:noAutofit/>
          </a:bodyPr>
          <a:lstStyle/>
          <a:p>
            <a:r>
              <a:rPr lang="en-US" dirty="0"/>
              <a:t>x3=gen.arima.wge(n=200, phi=c(1.5,-.8),d=2,theta=-.8)</a:t>
            </a:r>
          </a:p>
          <a:p>
            <a:r>
              <a:rPr lang="en-US" dirty="0"/>
              <a:t>plotts.sample.wge(x3)</a:t>
            </a:r>
          </a:p>
        </p:txBody>
      </p:sp>
      <p:graphicFrame>
        <p:nvGraphicFramePr>
          <p:cNvPr id="6" name="Object 5"/>
          <p:cNvGraphicFramePr>
            <a:graphicFrameLocks noChangeAspect="1"/>
          </p:cNvGraphicFramePr>
          <p:nvPr>
            <p:extLst>
              <p:ext uri="{D42A27DB-BD31-4B8C-83A1-F6EECF244321}">
                <p14:modId xmlns:p14="http://schemas.microsoft.com/office/powerpoint/2010/main" val="3834035301"/>
              </p:ext>
            </p:extLst>
          </p:nvPr>
        </p:nvGraphicFramePr>
        <p:xfrm>
          <a:off x="1142999" y="1677832"/>
          <a:ext cx="2225201" cy="296693"/>
        </p:xfrm>
        <a:graphic>
          <a:graphicData uri="http://schemas.openxmlformats.org/presentationml/2006/ole">
            <mc:AlternateContent xmlns:mc="http://schemas.openxmlformats.org/markup-compatibility/2006">
              <mc:Choice xmlns:v="urn:schemas-microsoft-com:vml" Requires="v">
                <p:oleObj spid="_x0000_s6966" name="Equation" r:id="rId4" imgW="2857320" imgH="380880" progId="Equation.DSMT4">
                  <p:embed/>
                </p:oleObj>
              </mc:Choice>
              <mc:Fallback>
                <p:oleObj name="Equation" r:id="rId4" imgW="2857320" imgH="380880" progId="Equation.DSMT4">
                  <p:embed/>
                  <p:pic>
                    <p:nvPicPr>
                      <p:cNvPr id="6" name="Object 5"/>
                      <p:cNvPicPr/>
                      <p:nvPr/>
                    </p:nvPicPr>
                    <p:blipFill>
                      <a:blip r:embed="rId5"/>
                      <a:stretch>
                        <a:fillRect/>
                      </a:stretch>
                    </p:blipFill>
                    <p:spPr>
                      <a:xfrm>
                        <a:off x="1142999" y="1677832"/>
                        <a:ext cx="2225201" cy="296693"/>
                      </a:xfrm>
                      <a:prstGeom prst="rect">
                        <a:avLst/>
                      </a:prstGeom>
                      <a:ln>
                        <a:solidFill>
                          <a:schemeClr val="tx1"/>
                        </a:solidFill>
                      </a:ln>
                    </p:spPr>
                  </p:pic>
                </p:oleObj>
              </mc:Fallback>
            </mc:AlternateContent>
          </a:graphicData>
        </a:graphic>
      </p:graphicFrame>
      <p:sp>
        <p:nvSpPr>
          <p:cNvPr id="22" name="TextBox 21"/>
          <p:cNvSpPr txBox="1"/>
          <p:nvPr/>
        </p:nvSpPr>
        <p:spPr>
          <a:xfrm>
            <a:off x="1066800" y="1974374"/>
            <a:ext cx="4866277" cy="717376"/>
          </a:xfrm>
          <a:prstGeom prst="rect">
            <a:avLst/>
          </a:prstGeom>
          <a:noFill/>
        </p:spPr>
        <p:txBody>
          <a:bodyPr wrap="square" rtlCol="0">
            <a:noAutofit/>
          </a:bodyPr>
          <a:lstStyle/>
          <a:p>
            <a:r>
              <a:rPr lang="en-US" dirty="0"/>
              <a:t>x1=gen.arima.wge(n=200, d=1)</a:t>
            </a:r>
          </a:p>
          <a:p>
            <a:r>
              <a:rPr lang="en-US" dirty="0"/>
              <a:t>plotts.sample.wge(x1)</a:t>
            </a:r>
          </a:p>
        </p:txBody>
      </p:sp>
      <p:graphicFrame>
        <p:nvGraphicFramePr>
          <p:cNvPr id="23" name="Object 22"/>
          <p:cNvGraphicFramePr>
            <a:graphicFrameLocks noChangeAspect="1"/>
          </p:cNvGraphicFramePr>
          <p:nvPr>
            <p:extLst>
              <p:ext uri="{D42A27DB-BD31-4B8C-83A1-F6EECF244321}">
                <p14:modId xmlns:p14="http://schemas.microsoft.com/office/powerpoint/2010/main" val="707993701"/>
              </p:ext>
            </p:extLst>
          </p:nvPr>
        </p:nvGraphicFramePr>
        <p:xfrm>
          <a:off x="1143000" y="4032900"/>
          <a:ext cx="4648200" cy="346143"/>
        </p:xfrm>
        <a:graphic>
          <a:graphicData uri="http://schemas.openxmlformats.org/presentationml/2006/ole">
            <mc:AlternateContent xmlns:mc="http://schemas.openxmlformats.org/markup-compatibility/2006">
              <mc:Choice xmlns:v="urn:schemas-microsoft-com:vml" Requires="v">
                <p:oleObj spid="_x0000_s6967" name="Equation" r:id="rId6" imgW="5968800" imgH="444240" progId="Equation.DSMT4">
                  <p:embed/>
                </p:oleObj>
              </mc:Choice>
              <mc:Fallback>
                <p:oleObj name="Equation" r:id="rId6" imgW="5968800" imgH="444240" progId="Equation.DSMT4">
                  <p:embed/>
                  <p:pic>
                    <p:nvPicPr>
                      <p:cNvPr id="23" name="Object 22"/>
                      <p:cNvPicPr/>
                      <p:nvPr/>
                    </p:nvPicPr>
                    <p:blipFill>
                      <a:blip r:embed="rId7"/>
                      <a:stretch>
                        <a:fillRect/>
                      </a:stretch>
                    </p:blipFill>
                    <p:spPr>
                      <a:xfrm>
                        <a:off x="1143000" y="4032900"/>
                        <a:ext cx="4648200" cy="346143"/>
                      </a:xfrm>
                      <a:prstGeom prst="rect">
                        <a:avLst/>
                      </a:prstGeom>
                      <a:ln>
                        <a:solidFill>
                          <a:schemeClr val="tx1"/>
                        </a:solidFill>
                      </a:ln>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707488730"/>
              </p:ext>
            </p:extLst>
          </p:nvPr>
        </p:nvGraphicFramePr>
        <p:xfrm>
          <a:off x="1142999" y="2858845"/>
          <a:ext cx="3748228" cy="346143"/>
        </p:xfrm>
        <a:graphic>
          <a:graphicData uri="http://schemas.openxmlformats.org/presentationml/2006/ole">
            <mc:AlternateContent xmlns:mc="http://schemas.openxmlformats.org/markup-compatibility/2006">
              <mc:Choice xmlns:v="urn:schemas-microsoft-com:vml" Requires="v">
                <p:oleObj spid="_x0000_s6968" name="Equation" r:id="rId8" imgW="4813200" imgH="444240" progId="Equation.DSMT4">
                  <p:embed/>
                </p:oleObj>
              </mc:Choice>
              <mc:Fallback>
                <p:oleObj name="Equation" r:id="rId8" imgW="4813200" imgH="444240" progId="Equation.DSMT4">
                  <p:embed/>
                  <p:pic>
                    <p:nvPicPr>
                      <p:cNvPr id="28" name="Object 27"/>
                      <p:cNvPicPr/>
                      <p:nvPr/>
                    </p:nvPicPr>
                    <p:blipFill>
                      <a:blip r:embed="rId9"/>
                      <a:stretch>
                        <a:fillRect/>
                      </a:stretch>
                    </p:blipFill>
                    <p:spPr>
                      <a:xfrm>
                        <a:off x="1142999" y="2858845"/>
                        <a:ext cx="3748228" cy="346143"/>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61260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765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74F7-CA3B-014A-99D1-55E8F4AA4424}"/>
              </a:ext>
            </a:extLst>
          </p:cNvPr>
          <p:cNvSpPr>
            <a:spLocks noGrp="1"/>
          </p:cNvSpPr>
          <p:nvPr>
            <p:ph type="ctrTitle"/>
          </p:nvPr>
        </p:nvSpPr>
        <p:spPr/>
        <p:txBody>
          <a:bodyPr/>
          <a:lstStyle/>
          <a:p>
            <a:r>
              <a:rPr lang="en-US" dirty="0"/>
              <a:t>ARIMA</a:t>
            </a:r>
          </a:p>
        </p:txBody>
      </p:sp>
      <p:sp>
        <p:nvSpPr>
          <p:cNvPr id="3" name="Subtitle 2">
            <a:extLst>
              <a:ext uri="{FF2B5EF4-FFF2-40B4-BE49-F238E27FC236}">
                <a16:creationId xmlns:a16="http://schemas.microsoft.com/office/drawing/2014/main" id="{228E95DA-85FF-3444-AB73-CD969112E8C7}"/>
              </a:ext>
            </a:extLst>
          </p:cNvPr>
          <p:cNvSpPr>
            <a:spLocks noGrp="1"/>
          </p:cNvSpPr>
          <p:nvPr>
            <p:ph type="subTitle" idx="1"/>
          </p:nvPr>
        </p:nvSpPr>
        <p:spPr/>
        <p:txBody>
          <a:bodyPr/>
          <a:lstStyle/>
          <a:p>
            <a:r>
              <a:rPr lang="en-US" dirty="0"/>
              <a:t>Examples</a:t>
            </a:r>
          </a:p>
        </p:txBody>
      </p:sp>
    </p:spTree>
    <p:extLst>
      <p:ext uri="{BB962C8B-B14F-4D97-AF65-F5344CB8AC3E}">
        <p14:creationId xmlns:p14="http://schemas.microsoft.com/office/powerpoint/2010/main" val="3860734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1752600"/>
            <a:ext cx="1524000" cy="584775"/>
          </a:xfrm>
          <a:prstGeom prst="rect">
            <a:avLst/>
          </a:prstGeom>
          <a:noFill/>
        </p:spPr>
        <p:txBody>
          <a:bodyPr wrap="square" rtlCol="0">
            <a:noAutofit/>
          </a:bodyPr>
          <a:lstStyle/>
          <a:p>
            <a:pPr>
              <a:spcBef>
                <a:spcPts val="600"/>
              </a:spcBef>
            </a:pPr>
            <a:r>
              <a:rPr lang="en-US" sz="3200" b="1" dirty="0"/>
              <a:t>Notes: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344133"/>
            <a:ext cx="7363968" cy="43281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895600"/>
            <a:ext cx="4986528" cy="432816"/>
          </a:xfrm>
          <a:prstGeom prst="rect">
            <a:avLst/>
          </a:prstGeom>
        </p:spPr>
      </p:pic>
      <p:sp>
        <p:nvSpPr>
          <p:cNvPr id="10" name="TextBox 9"/>
          <p:cNvSpPr txBox="1"/>
          <p:nvPr/>
        </p:nvSpPr>
        <p:spPr>
          <a:xfrm>
            <a:off x="457200" y="3429000"/>
            <a:ext cx="8053753" cy="2831544"/>
          </a:xfrm>
          <a:prstGeom prst="rect">
            <a:avLst/>
          </a:prstGeom>
          <a:noFill/>
        </p:spPr>
        <p:txBody>
          <a:bodyPr wrap="square" rtlCol="0">
            <a:noAutofit/>
          </a:bodyPr>
          <a:lstStyle/>
          <a:p>
            <a:pPr>
              <a:spcBef>
                <a:spcPts val="600"/>
              </a:spcBef>
            </a:pPr>
            <a:r>
              <a:rPr lang="en-US" sz="2800" dirty="0"/>
              <a:t>The value of </a:t>
            </a:r>
            <a:r>
              <a:rPr lang="en-US" sz="2800" i="1" dirty="0">
                <a:latin typeface="Times New Roman" panose="02020603050405020304" pitchFamily="18" charset="0"/>
                <a:cs typeface="Times New Roman" panose="02020603050405020304" pitchFamily="18" charset="0"/>
              </a:rPr>
              <a:t>X</a:t>
            </a:r>
            <a:r>
              <a:rPr lang="en-US" sz="2800" i="1" baseline="-25000" dirty="0">
                <a:latin typeface="Times New Roman" panose="02020603050405020304" pitchFamily="18" charset="0"/>
                <a:cs typeface="Times New Roman" panose="02020603050405020304" pitchFamily="18" charset="0"/>
              </a:rPr>
              <a:t>t</a:t>
            </a:r>
            <a:r>
              <a:rPr lang="en-US" sz="2800" i="1" dirty="0">
                <a:latin typeface="Times New Roman" panose="02020603050405020304" pitchFamily="18" charset="0"/>
                <a:cs typeface="Times New Roman" panose="02020603050405020304" pitchFamily="18" charset="0"/>
              </a:rPr>
              <a:t> </a:t>
            </a:r>
            <a:r>
              <a:rPr lang="en-US" sz="2800" dirty="0">
                <a:latin typeface="Arial" panose="020B0604020202020204" pitchFamily="34" charset="0"/>
                <a:cs typeface="Arial" panose="020B0604020202020204" pitchFamily="34" charset="0"/>
              </a:rPr>
              <a:t>at time </a:t>
            </a:r>
            <a:r>
              <a:rPr lang="en-US" sz="2800" i="1" dirty="0">
                <a:latin typeface="Times New Roman" panose="02020603050405020304" pitchFamily="18" charset="0"/>
                <a:cs typeface="Times New Roman" panose="02020603050405020304" pitchFamily="18" charset="0"/>
              </a:rPr>
              <a:t>t </a:t>
            </a:r>
            <a:r>
              <a:rPr lang="en-US" sz="2800" dirty="0">
                <a:cs typeface="Times New Roman" panose="02020603050405020304" pitchFamily="18" charset="0"/>
              </a:rPr>
              <a:t>is equal to the value at time </a:t>
            </a:r>
            <a:r>
              <a:rPr lang="en-US" sz="2800" i="1" dirty="0">
                <a:latin typeface="Times New Roman" panose="02020603050405020304" pitchFamily="18" charset="0"/>
                <a:cs typeface="Times New Roman" panose="02020603050405020304" pitchFamily="18" charset="0"/>
              </a:rPr>
              <a:t>t </a:t>
            </a:r>
            <a:r>
              <a:rPr lang="en-US" sz="2800" i="1" dirty="0">
                <a:latin typeface="Symbol" panose="05050102010706020507" pitchFamily="18" charset="2"/>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1</a:t>
            </a:r>
            <a:r>
              <a:rPr lang="en-US" sz="2800" dirty="0">
                <a:latin typeface="Arial" panose="020B0604020202020204" pitchFamily="34" charset="0"/>
                <a:cs typeface="Arial" panose="020B0604020202020204" pitchFamily="34" charset="0"/>
              </a:rPr>
              <a:t> plus a random, zero-mean noise component.</a:t>
            </a:r>
          </a:p>
          <a:p>
            <a:pPr marL="457200" indent="-457200">
              <a:spcBef>
                <a:spcPts val="600"/>
              </a:spcBef>
              <a:buFont typeface="Arial" panose="020B0604020202020204" pitchFamily="34" charset="0"/>
              <a:buChar char="•"/>
            </a:pPr>
            <a:r>
              <a:rPr lang="en-US" sz="2800" dirty="0">
                <a:latin typeface="Arial" panose="020B0604020202020204" pitchFamily="34" charset="0"/>
                <a:cs typeface="Arial" panose="020B0604020202020204" pitchFamily="34" charset="0"/>
              </a:rPr>
              <a:t>At each time, </a:t>
            </a:r>
            <a:r>
              <a:rPr lang="en-US" sz="2800" i="1" dirty="0">
                <a:latin typeface="Arial" panose="020B0604020202020204" pitchFamily="34" charset="0"/>
                <a:cs typeface="Arial" panose="020B0604020202020204" pitchFamily="34" charset="0"/>
              </a:rPr>
              <a:t>t</a:t>
            </a:r>
            <a:r>
              <a:rPr lang="en-US" sz="2800" dirty="0">
                <a:latin typeface="Arial" panose="020B0604020202020204" pitchFamily="34" charset="0"/>
                <a:cs typeface="Arial" panose="020B0604020202020204" pitchFamily="34" charset="0"/>
              </a:rPr>
              <a:t>, the process is equally likely to go up or down from time </a:t>
            </a:r>
            <a:r>
              <a:rPr lang="en-US" sz="2800" i="1" dirty="0">
                <a:latin typeface="Times New Roman" panose="02020603050405020304" pitchFamily="18" charset="0"/>
                <a:cs typeface="Times New Roman" panose="02020603050405020304" pitchFamily="18" charset="0"/>
              </a:rPr>
              <a:t>t </a:t>
            </a:r>
            <a:r>
              <a:rPr lang="en-US" sz="2800" dirty="0">
                <a:latin typeface="Symbol" panose="05050102010706020507" pitchFamily="18" charset="2"/>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1.</a:t>
            </a:r>
          </a:p>
          <a:p>
            <a:pPr marL="457200" indent="-457200">
              <a:spcBef>
                <a:spcPts val="600"/>
              </a:spcBef>
              <a:buFont typeface="Arial" panose="020B0604020202020204" pitchFamily="34" charset="0"/>
              <a:buChar char="•"/>
            </a:pPr>
            <a:r>
              <a:rPr lang="en-US" sz="2800" dirty="0">
                <a:latin typeface="Arial" panose="020B0604020202020204" pitchFamily="34" charset="0"/>
                <a:cs typeface="Arial" panose="020B0604020202020204" pitchFamily="34" charset="0"/>
              </a:rPr>
              <a:t>This is wandering (random walk) behavior.</a:t>
            </a:r>
            <a:endParaRPr lang="en-US" sz="2800" dirty="0">
              <a:latin typeface="Times New Roman" panose="02020603050405020304" pitchFamily="18" charset="0"/>
              <a:cs typeface="Times New Roman" panose="02020603050405020304" pitchFamily="18"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578366071"/>
              </p:ext>
            </p:extLst>
          </p:nvPr>
        </p:nvGraphicFramePr>
        <p:xfrm>
          <a:off x="3467101" y="1191669"/>
          <a:ext cx="2209799" cy="484731"/>
        </p:xfrm>
        <a:graphic>
          <a:graphicData uri="http://schemas.openxmlformats.org/presentationml/2006/ole">
            <mc:AlternateContent xmlns:mc="http://schemas.openxmlformats.org/markup-compatibility/2006">
              <mc:Choice xmlns:v="urn:schemas-microsoft-com:vml" Requires="v">
                <p:oleObj spid="_x0000_s7444" name="Equation" r:id="rId6" imgW="1968480" imgH="431640" progId="Equation.DSMT4">
                  <p:embed/>
                </p:oleObj>
              </mc:Choice>
              <mc:Fallback>
                <p:oleObj name="Equation" r:id="rId6" imgW="1968480" imgH="431640" progId="Equation.DSMT4">
                  <p:embed/>
                  <p:pic>
                    <p:nvPicPr>
                      <p:cNvPr id="12" name="Object 11"/>
                      <p:cNvPicPr/>
                      <p:nvPr/>
                    </p:nvPicPr>
                    <p:blipFill>
                      <a:blip r:embed="rId7"/>
                      <a:stretch>
                        <a:fillRect/>
                      </a:stretch>
                    </p:blipFill>
                    <p:spPr>
                      <a:xfrm>
                        <a:off x="3467101" y="1191669"/>
                        <a:ext cx="2209799" cy="484731"/>
                      </a:xfrm>
                      <a:prstGeom prst="rect">
                        <a:avLst/>
                      </a:prstGeom>
                    </p:spPr>
                  </p:pic>
                </p:oleObj>
              </mc:Fallback>
            </mc:AlternateContent>
          </a:graphicData>
        </a:graphic>
      </p:graphicFrame>
      <p:sp>
        <p:nvSpPr>
          <p:cNvPr id="3" name="Title 2"/>
          <p:cNvSpPr>
            <a:spLocks noGrp="1"/>
          </p:cNvSpPr>
          <p:nvPr>
            <p:ph type="title"/>
          </p:nvPr>
        </p:nvSpPr>
        <p:spPr>
          <a:xfrm>
            <a:off x="457200" y="228600"/>
            <a:ext cx="8229600" cy="1143000"/>
          </a:xfrm>
        </p:spPr>
        <p:txBody>
          <a:bodyPr>
            <a:noAutofit/>
          </a:bodyPr>
          <a:lstStyle/>
          <a:p>
            <a:r>
              <a:rPr lang="en-US" dirty="0"/>
              <a:t>ARIMA(0,1,0)</a:t>
            </a:r>
          </a:p>
        </p:txBody>
      </p:sp>
    </p:spTree>
    <p:extLst>
      <p:ext uri="{BB962C8B-B14F-4D97-AF65-F5344CB8AC3E}">
        <p14:creationId xmlns:p14="http://schemas.microsoft.com/office/powerpoint/2010/main" val="93715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4"/>
          <a:srcRect l="390" t="49124" r="53233" b="7102"/>
          <a:stretch/>
        </p:blipFill>
        <p:spPr>
          <a:xfrm>
            <a:off x="3124200" y="3439755"/>
            <a:ext cx="2849720" cy="1683895"/>
          </a:xfrm>
          <a:prstGeom prst="rect">
            <a:avLst/>
          </a:prstGeom>
        </p:spPr>
      </p:pic>
      <p:sp>
        <p:nvSpPr>
          <p:cNvPr id="9" name="TextBox 8"/>
          <p:cNvSpPr txBox="1"/>
          <p:nvPr/>
        </p:nvSpPr>
        <p:spPr>
          <a:xfrm>
            <a:off x="1061036" y="3147716"/>
            <a:ext cx="1377364" cy="373287"/>
          </a:xfrm>
          <a:prstGeom prst="rect">
            <a:avLst/>
          </a:prstGeom>
          <a:noFill/>
        </p:spPr>
        <p:txBody>
          <a:bodyPr wrap="square" rtlCol="0">
            <a:noAutofit/>
          </a:bodyPr>
          <a:lstStyle/>
          <a:p>
            <a:pPr>
              <a:spcBef>
                <a:spcPts val="600"/>
              </a:spcBef>
            </a:pPr>
            <a:r>
              <a:rPr lang="en-US" dirty="0"/>
              <a:t>Realization</a:t>
            </a:r>
          </a:p>
        </p:txBody>
      </p:sp>
      <p:sp>
        <p:nvSpPr>
          <p:cNvPr id="10" name="TextBox 9"/>
          <p:cNvSpPr txBox="1"/>
          <p:nvPr/>
        </p:nvSpPr>
        <p:spPr>
          <a:xfrm>
            <a:off x="3523217" y="3147514"/>
            <a:ext cx="2413633" cy="369332"/>
          </a:xfrm>
          <a:prstGeom prst="rect">
            <a:avLst/>
          </a:prstGeom>
          <a:noFill/>
        </p:spPr>
        <p:txBody>
          <a:bodyPr wrap="square" rtlCol="0">
            <a:noAutofit/>
          </a:bodyPr>
          <a:lstStyle/>
          <a:p>
            <a:pPr>
              <a:spcBef>
                <a:spcPts val="600"/>
              </a:spcBef>
            </a:pPr>
            <a:r>
              <a:rPr lang="en-US" dirty="0"/>
              <a:t>True autocorrelations</a:t>
            </a:r>
          </a:p>
        </p:txBody>
      </p:sp>
      <p:sp>
        <p:nvSpPr>
          <p:cNvPr id="11" name="TextBox 10"/>
          <p:cNvSpPr txBox="1"/>
          <p:nvPr/>
        </p:nvSpPr>
        <p:spPr>
          <a:xfrm>
            <a:off x="6176774" y="3151672"/>
            <a:ext cx="2662426" cy="369332"/>
          </a:xfrm>
          <a:prstGeom prst="rect">
            <a:avLst/>
          </a:prstGeom>
          <a:noFill/>
        </p:spPr>
        <p:txBody>
          <a:bodyPr wrap="square" rtlCol="0">
            <a:noAutofit/>
          </a:bodyPr>
          <a:lstStyle/>
          <a:p>
            <a:pPr>
              <a:spcBef>
                <a:spcPts val="600"/>
              </a:spcBef>
            </a:pPr>
            <a:r>
              <a:rPr lang="en-US" dirty="0"/>
              <a:t>Sample autocorrelations</a:t>
            </a:r>
          </a:p>
        </p:txBody>
      </p:sp>
      <p:sp>
        <p:nvSpPr>
          <p:cNvPr id="12" name="TextBox 11"/>
          <p:cNvSpPr txBox="1"/>
          <p:nvPr/>
        </p:nvSpPr>
        <p:spPr>
          <a:xfrm>
            <a:off x="3160357" y="5244737"/>
            <a:ext cx="3099766" cy="404854"/>
          </a:xfrm>
          <a:prstGeom prst="rect">
            <a:avLst/>
          </a:prstGeom>
          <a:noFill/>
        </p:spPr>
        <p:txBody>
          <a:bodyPr wrap="square" rtlCol="0">
            <a:noAutofit/>
          </a:bodyPr>
          <a:lstStyle/>
          <a:p>
            <a:pPr>
              <a:spcBef>
                <a:spcPts val="600"/>
              </a:spcBef>
            </a:pPr>
            <a:r>
              <a:rPr lang="en-US" sz="2031" dirty="0"/>
              <a:t>Identically equal to </a:t>
            </a:r>
            <a:r>
              <a:rPr lang="en-US" sz="2031" i="1" dirty="0">
                <a:latin typeface="Symbol" panose="05050102010706020507" pitchFamily="18" charset="2"/>
              </a:rPr>
              <a:t>r</a:t>
            </a:r>
            <a:r>
              <a:rPr lang="en-US" sz="2031" i="1" baseline="-25000" dirty="0">
                <a:latin typeface="Times New Roman" panose="02020603050405020304" pitchFamily="18" charset="0"/>
                <a:cs typeface="Times New Roman" panose="02020603050405020304" pitchFamily="18" charset="0"/>
              </a:rPr>
              <a:t>k </a:t>
            </a:r>
            <a:r>
              <a:rPr lang="en-US" sz="2031" dirty="0">
                <a:latin typeface="Times New Roman" panose="02020603050405020304" pitchFamily="18" charset="0"/>
                <a:cs typeface="Times New Roman" panose="02020603050405020304" pitchFamily="18" charset="0"/>
              </a:rPr>
              <a:t>=</a:t>
            </a:r>
            <a:r>
              <a:rPr lang="en-US" sz="2031" dirty="0">
                <a:latin typeface="Symbol" panose="05050102010706020507" pitchFamily="18" charset="2"/>
              </a:rPr>
              <a:t> </a:t>
            </a:r>
            <a:r>
              <a:rPr lang="en-US" sz="2031" dirty="0"/>
              <a:t>1</a:t>
            </a:r>
          </a:p>
        </p:txBody>
      </p:sp>
      <p:sp>
        <p:nvSpPr>
          <p:cNvPr id="13" name="TextBox 12"/>
          <p:cNvSpPr txBox="1"/>
          <p:nvPr/>
        </p:nvSpPr>
        <p:spPr>
          <a:xfrm>
            <a:off x="6260123" y="5211797"/>
            <a:ext cx="2655277" cy="1029897"/>
          </a:xfrm>
          <a:prstGeom prst="rect">
            <a:avLst/>
          </a:prstGeom>
          <a:noFill/>
        </p:spPr>
        <p:txBody>
          <a:bodyPr wrap="square" rtlCol="0">
            <a:noAutofit/>
          </a:bodyPr>
          <a:lstStyle/>
          <a:p>
            <a:pPr>
              <a:spcBef>
                <a:spcPts val="600"/>
              </a:spcBef>
            </a:pPr>
            <a:r>
              <a:rPr lang="en-US" sz="2031" dirty="0"/>
              <a:t>Slowly damping, even though true values don’t damp </a:t>
            </a:r>
          </a:p>
        </p:txBody>
      </p:sp>
      <p:sp>
        <p:nvSpPr>
          <p:cNvPr id="15" name="TextBox 14"/>
          <p:cNvSpPr txBox="1"/>
          <p:nvPr/>
        </p:nvSpPr>
        <p:spPr>
          <a:xfrm>
            <a:off x="352053" y="5244737"/>
            <a:ext cx="2671110" cy="1029897"/>
          </a:xfrm>
          <a:prstGeom prst="rect">
            <a:avLst/>
          </a:prstGeom>
          <a:noFill/>
        </p:spPr>
        <p:txBody>
          <a:bodyPr wrap="square" rtlCol="0">
            <a:noAutofit/>
          </a:bodyPr>
          <a:lstStyle/>
          <a:p>
            <a:pPr>
              <a:spcBef>
                <a:spcPts val="600"/>
              </a:spcBef>
            </a:pPr>
            <a:r>
              <a:rPr lang="en-US" sz="2031" dirty="0"/>
              <a:t>Strictly wandering since there is one factor with a root of 1</a:t>
            </a:r>
          </a:p>
        </p:txBody>
      </p:sp>
      <p:sp>
        <p:nvSpPr>
          <p:cNvPr id="7" name="Rectangle 6">
            <a:extLst>
              <a:ext uri="{FF2B5EF4-FFF2-40B4-BE49-F238E27FC236}">
                <a16:creationId xmlns:a16="http://schemas.microsoft.com/office/drawing/2014/main" id="{9F6FC4B6-966F-4B4E-A465-A9097E0D908E}"/>
              </a:ext>
            </a:extLst>
          </p:cNvPr>
          <p:cNvSpPr/>
          <p:nvPr/>
        </p:nvSpPr>
        <p:spPr>
          <a:xfrm>
            <a:off x="457200" y="1828800"/>
            <a:ext cx="6757080" cy="1197627"/>
          </a:xfrm>
          <a:prstGeom prst="rect">
            <a:avLst/>
          </a:prstGeom>
        </p:spPr>
        <p:txBody>
          <a:bodyPr wrap="square">
            <a:noAutofit/>
          </a:bodyPr>
          <a:lstStyle/>
          <a:p>
            <a:r>
              <a:rPr lang="en-US" sz="2000" dirty="0"/>
              <a:t>#R Code:</a:t>
            </a:r>
          </a:p>
          <a:p>
            <a:r>
              <a:rPr lang="en-US" sz="2000" dirty="0"/>
              <a:t>x = gen.arima.wge(200,phi = 0, var = 1,d = 1,sn = 31)</a:t>
            </a:r>
          </a:p>
          <a:p>
            <a:r>
              <a:rPr lang="en-US" sz="2000" dirty="0"/>
              <a:t>acf(x)</a:t>
            </a:r>
          </a:p>
        </p:txBody>
      </p:sp>
      <p:pic>
        <p:nvPicPr>
          <p:cNvPr id="14" name="Picture 13">
            <a:extLst>
              <a:ext uri="{FF2B5EF4-FFF2-40B4-BE49-F238E27FC236}">
                <a16:creationId xmlns:a16="http://schemas.microsoft.com/office/drawing/2014/main" id="{0075149B-89C3-D647-AA58-5423B1270560}"/>
              </a:ext>
            </a:extLst>
          </p:cNvPr>
          <p:cNvPicPr>
            <a:picLocks noChangeAspect="1"/>
          </p:cNvPicPr>
          <p:nvPr/>
        </p:nvPicPr>
        <p:blipFill>
          <a:blip r:embed="rId5"/>
          <a:stretch>
            <a:fillRect/>
          </a:stretch>
        </p:blipFill>
        <p:spPr>
          <a:xfrm>
            <a:off x="6281451" y="3514077"/>
            <a:ext cx="2256333" cy="1740830"/>
          </a:xfrm>
          <a:prstGeom prst="rect">
            <a:avLst/>
          </a:prstGeom>
        </p:spPr>
      </p:pic>
      <p:pic>
        <p:nvPicPr>
          <p:cNvPr id="16" name="Picture 15">
            <a:extLst>
              <a:ext uri="{FF2B5EF4-FFF2-40B4-BE49-F238E27FC236}">
                <a16:creationId xmlns:a16="http://schemas.microsoft.com/office/drawing/2014/main" id="{7AB94551-5A78-8743-BCEC-23853704DEEB}"/>
              </a:ext>
            </a:extLst>
          </p:cNvPr>
          <p:cNvPicPr>
            <a:picLocks noChangeAspect="1"/>
          </p:cNvPicPr>
          <p:nvPr/>
        </p:nvPicPr>
        <p:blipFill rotWithShape="1">
          <a:blip r:embed="rId6"/>
          <a:srcRect b="9467"/>
          <a:stretch/>
        </p:blipFill>
        <p:spPr>
          <a:xfrm>
            <a:off x="339395" y="3486657"/>
            <a:ext cx="2662439" cy="1636993"/>
          </a:xfrm>
          <a:prstGeom prst="rect">
            <a:avLst/>
          </a:prstGeom>
        </p:spPr>
      </p:pic>
      <p:sp>
        <p:nvSpPr>
          <p:cNvPr id="5" name="Title 4"/>
          <p:cNvSpPr>
            <a:spLocks noGrp="1"/>
          </p:cNvSpPr>
          <p:nvPr>
            <p:ph type="title"/>
          </p:nvPr>
        </p:nvSpPr>
        <p:spPr>
          <a:xfrm>
            <a:off x="457200" y="228600"/>
            <a:ext cx="8229600" cy="1143000"/>
          </a:xfrm>
        </p:spPr>
        <p:txBody>
          <a:bodyPr>
            <a:noAutofit/>
          </a:bodyPr>
          <a:lstStyle/>
          <a:p>
            <a:pPr>
              <a:spcBef>
                <a:spcPts val="0"/>
              </a:spcBef>
            </a:pPr>
            <a:r>
              <a:rPr lang="en-US" dirty="0"/>
              <a:t>ARIMA(0,1,0)</a:t>
            </a:r>
          </a:p>
        </p:txBody>
      </p:sp>
      <p:graphicFrame>
        <p:nvGraphicFramePr>
          <p:cNvPr id="17" name="Object 16"/>
          <p:cNvGraphicFramePr>
            <a:graphicFrameLocks noChangeAspect="1"/>
          </p:cNvGraphicFramePr>
          <p:nvPr>
            <p:extLst>
              <p:ext uri="{D42A27DB-BD31-4B8C-83A1-F6EECF244321}">
                <p14:modId xmlns:p14="http://schemas.microsoft.com/office/powerpoint/2010/main" val="3798489479"/>
              </p:ext>
            </p:extLst>
          </p:nvPr>
        </p:nvGraphicFramePr>
        <p:xfrm>
          <a:off x="3467101" y="1191669"/>
          <a:ext cx="2209799" cy="484731"/>
        </p:xfrm>
        <a:graphic>
          <a:graphicData uri="http://schemas.openxmlformats.org/presentationml/2006/ole">
            <mc:AlternateContent xmlns:mc="http://schemas.openxmlformats.org/markup-compatibility/2006">
              <mc:Choice xmlns:v="urn:schemas-microsoft-com:vml" Requires="v">
                <p:oleObj spid="_x0000_s8468" name="Equation" r:id="rId7" imgW="1968480" imgH="431640" progId="Equation.DSMT4">
                  <p:embed/>
                </p:oleObj>
              </mc:Choice>
              <mc:Fallback>
                <p:oleObj name="Equation" r:id="rId7" imgW="1968480" imgH="431640" progId="Equation.DSMT4">
                  <p:embed/>
                  <p:pic>
                    <p:nvPicPr>
                      <p:cNvPr id="12" name="Object 11"/>
                      <p:cNvPicPr/>
                      <p:nvPr/>
                    </p:nvPicPr>
                    <p:blipFill>
                      <a:blip r:embed="rId8"/>
                      <a:stretch>
                        <a:fillRect/>
                      </a:stretch>
                    </p:blipFill>
                    <p:spPr>
                      <a:xfrm>
                        <a:off x="3467101" y="1191669"/>
                        <a:ext cx="2209799" cy="484731"/>
                      </a:xfrm>
                      <a:prstGeom prst="rect">
                        <a:avLst/>
                      </a:prstGeom>
                    </p:spPr>
                  </p:pic>
                </p:oleObj>
              </mc:Fallback>
            </mc:AlternateContent>
          </a:graphicData>
        </a:graphic>
      </p:graphicFrame>
    </p:spTree>
    <p:extLst>
      <p:ext uri="{BB962C8B-B14F-4D97-AF65-F5344CB8AC3E}">
        <p14:creationId xmlns:p14="http://schemas.microsoft.com/office/powerpoint/2010/main" val="80525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9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0" y="1321812"/>
            <a:ext cx="2596790" cy="461665"/>
          </a:xfrm>
          <a:prstGeom prst="rect">
            <a:avLst/>
          </a:prstGeom>
          <a:noFill/>
        </p:spPr>
        <p:txBody>
          <a:bodyPr wrap="square" rtlCol="0">
            <a:noAutofit/>
          </a:bodyPr>
          <a:lstStyle/>
          <a:p>
            <a:pPr>
              <a:spcBef>
                <a:spcPts val="600"/>
              </a:spcBef>
            </a:pPr>
            <a:r>
              <a:rPr lang="en-US" sz="2400" b="1" dirty="0"/>
              <a:t>Example signal: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5960B9-3553-1E47-AA5F-92BE63BCA034}"/>
                  </a:ext>
                </a:extLst>
              </p:cNvPr>
              <p:cNvSpPr txBox="1"/>
              <p:nvPr/>
            </p:nvSpPr>
            <p:spPr>
              <a:xfrm>
                <a:off x="3003451" y="1367135"/>
                <a:ext cx="2406749"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=.1+.7</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m:oMathPara>
                </a14:m>
                <a:endParaRPr lang="en-US" sz="2400" dirty="0"/>
              </a:p>
            </p:txBody>
          </p:sp>
        </mc:Choice>
        <mc:Fallback xmlns="">
          <p:sp>
            <p:nvSpPr>
              <p:cNvPr id="4" name="TextBox 3">
                <a:extLst>
                  <a:ext uri="{FF2B5EF4-FFF2-40B4-BE49-F238E27FC236}">
                    <a16:creationId xmlns:a16="http://schemas.microsoft.com/office/drawing/2014/main" id="{F85960B9-3553-1E47-AA5F-92BE63BCA034}"/>
                  </a:ext>
                </a:extLst>
              </p:cNvPr>
              <p:cNvSpPr txBox="1">
                <a:spLocks noRot="1" noChangeAspect="1" noMove="1" noResize="1" noEditPoints="1" noAdjustHandles="1" noChangeArrowheads="1" noChangeShapeType="1" noTextEdit="1"/>
              </p:cNvSpPr>
              <p:nvPr/>
            </p:nvSpPr>
            <p:spPr>
              <a:xfrm>
                <a:off x="3003451" y="1367135"/>
                <a:ext cx="2406749" cy="369332"/>
              </a:xfrm>
              <a:prstGeom prst="rect">
                <a:avLst/>
              </a:prstGeom>
              <a:blipFill>
                <a:blip r:embed="rId3"/>
                <a:stretch>
                  <a:fillRect l="-2278" r="-253" b="-1639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F260835-BE31-AF46-8E86-17AABA9CFD5A}"/>
              </a:ext>
            </a:extLst>
          </p:cNvPr>
          <p:cNvSpPr txBox="1"/>
          <p:nvPr/>
        </p:nvSpPr>
        <p:spPr>
          <a:xfrm>
            <a:off x="1053166" y="2674098"/>
            <a:ext cx="1309034" cy="338554"/>
          </a:xfrm>
          <a:prstGeom prst="rect">
            <a:avLst/>
          </a:prstGeom>
          <a:noFill/>
        </p:spPr>
        <p:txBody>
          <a:bodyPr wrap="square" rtlCol="0">
            <a:noAutofit/>
          </a:bodyPr>
          <a:lstStyle/>
          <a:p>
            <a:pPr algn="ctr">
              <a:spcBef>
                <a:spcPts val="600"/>
              </a:spcBef>
            </a:pPr>
            <a:r>
              <a:rPr lang="en-US" sz="1600" dirty="0"/>
              <a:t>Realization</a:t>
            </a:r>
          </a:p>
        </p:txBody>
      </p:sp>
      <p:sp>
        <p:nvSpPr>
          <p:cNvPr id="13" name="TextBox 12">
            <a:extLst>
              <a:ext uri="{FF2B5EF4-FFF2-40B4-BE49-F238E27FC236}">
                <a16:creationId xmlns:a16="http://schemas.microsoft.com/office/drawing/2014/main" id="{6D512CAC-86D8-B645-8A28-710D977D9331}"/>
              </a:ext>
            </a:extLst>
          </p:cNvPr>
          <p:cNvSpPr txBox="1"/>
          <p:nvPr/>
        </p:nvSpPr>
        <p:spPr>
          <a:xfrm>
            <a:off x="457200" y="1859281"/>
            <a:ext cx="8229600" cy="783298"/>
          </a:xfrm>
          <a:prstGeom prst="rect">
            <a:avLst/>
          </a:prstGeom>
          <a:noFill/>
        </p:spPr>
        <p:txBody>
          <a:bodyPr wrap="square" rtlCol="0">
            <a:noAutofit/>
          </a:bodyPr>
          <a:lstStyle/>
          <a:p>
            <a:pPr>
              <a:spcBef>
                <a:spcPts val="600"/>
              </a:spcBef>
            </a:pPr>
            <a:r>
              <a:rPr lang="en-US" dirty="0"/>
              <a:t>In practice, we only have the realization and we don’t know that beta_0 = .1 and beta_1 = .7. In practice, we will estimate fit a line and estimate them.  </a:t>
            </a:r>
          </a:p>
        </p:txBody>
      </p:sp>
      <p:pic>
        <p:nvPicPr>
          <p:cNvPr id="22" name="Picture 21">
            <a:extLst>
              <a:ext uri="{FF2B5EF4-FFF2-40B4-BE49-F238E27FC236}">
                <a16:creationId xmlns:a16="http://schemas.microsoft.com/office/drawing/2014/main" id="{C1BAD80E-338F-5A44-AFA7-5C15FEA10472}"/>
              </a:ext>
            </a:extLst>
          </p:cNvPr>
          <p:cNvPicPr>
            <a:picLocks noChangeAspect="1"/>
          </p:cNvPicPr>
          <p:nvPr/>
        </p:nvPicPr>
        <p:blipFill>
          <a:blip r:embed="rId4"/>
          <a:stretch>
            <a:fillRect/>
          </a:stretch>
        </p:blipFill>
        <p:spPr>
          <a:xfrm>
            <a:off x="562709" y="2960641"/>
            <a:ext cx="2235672" cy="2032914"/>
          </a:xfrm>
          <a:prstGeom prst="rect">
            <a:avLst/>
          </a:prstGeom>
        </p:spPr>
      </p:pic>
      <p:pic>
        <p:nvPicPr>
          <p:cNvPr id="23" name="Picture 22">
            <a:extLst>
              <a:ext uri="{FF2B5EF4-FFF2-40B4-BE49-F238E27FC236}">
                <a16:creationId xmlns:a16="http://schemas.microsoft.com/office/drawing/2014/main" id="{7CEED1DF-D24D-7642-B637-DF0B90A7FD95}"/>
              </a:ext>
            </a:extLst>
          </p:cNvPr>
          <p:cNvPicPr>
            <a:picLocks noChangeAspect="1"/>
          </p:cNvPicPr>
          <p:nvPr/>
        </p:nvPicPr>
        <p:blipFill>
          <a:blip r:embed="rId5"/>
          <a:stretch>
            <a:fillRect/>
          </a:stretch>
        </p:blipFill>
        <p:spPr>
          <a:xfrm>
            <a:off x="3276600" y="2953825"/>
            <a:ext cx="2261481" cy="2006811"/>
          </a:xfrm>
          <a:prstGeom prst="rect">
            <a:avLst/>
          </a:prstGeom>
        </p:spPr>
      </p:pic>
      <p:pic>
        <p:nvPicPr>
          <p:cNvPr id="24" name="Picture 23">
            <a:extLst>
              <a:ext uri="{FF2B5EF4-FFF2-40B4-BE49-F238E27FC236}">
                <a16:creationId xmlns:a16="http://schemas.microsoft.com/office/drawing/2014/main" id="{ECCECBAC-7064-D341-A593-63CA08DC6933}"/>
              </a:ext>
            </a:extLst>
          </p:cNvPr>
          <p:cNvPicPr>
            <a:picLocks noChangeAspect="1"/>
          </p:cNvPicPr>
          <p:nvPr/>
        </p:nvPicPr>
        <p:blipFill>
          <a:blip r:embed="rId6"/>
          <a:stretch>
            <a:fillRect/>
          </a:stretch>
        </p:blipFill>
        <p:spPr>
          <a:xfrm>
            <a:off x="6073407" y="2936855"/>
            <a:ext cx="2308593" cy="2048616"/>
          </a:xfrm>
          <a:prstGeom prst="rect">
            <a:avLst/>
          </a:prstGeom>
        </p:spPr>
      </p:pic>
      <p:sp>
        <p:nvSpPr>
          <p:cNvPr id="25" name="TextBox 24">
            <a:extLst>
              <a:ext uri="{FF2B5EF4-FFF2-40B4-BE49-F238E27FC236}">
                <a16:creationId xmlns:a16="http://schemas.microsoft.com/office/drawing/2014/main" id="{58771229-5898-BB46-816C-2DF79C966538}"/>
              </a:ext>
            </a:extLst>
          </p:cNvPr>
          <p:cNvSpPr txBox="1"/>
          <p:nvPr/>
        </p:nvSpPr>
        <p:spPr>
          <a:xfrm>
            <a:off x="3512582" y="2667000"/>
            <a:ext cx="1973818" cy="338554"/>
          </a:xfrm>
          <a:prstGeom prst="rect">
            <a:avLst/>
          </a:prstGeom>
          <a:noFill/>
        </p:spPr>
        <p:txBody>
          <a:bodyPr wrap="square" rtlCol="0">
            <a:noAutofit/>
          </a:bodyPr>
          <a:lstStyle/>
          <a:p>
            <a:pPr algn="ctr">
              <a:spcBef>
                <a:spcPts val="600"/>
              </a:spcBef>
            </a:pPr>
            <a:r>
              <a:rPr lang="en-US" sz="1600" dirty="0"/>
              <a:t>Estimated signal</a:t>
            </a:r>
          </a:p>
        </p:txBody>
      </p:sp>
      <p:sp>
        <p:nvSpPr>
          <p:cNvPr id="26" name="TextBox 25">
            <a:extLst>
              <a:ext uri="{FF2B5EF4-FFF2-40B4-BE49-F238E27FC236}">
                <a16:creationId xmlns:a16="http://schemas.microsoft.com/office/drawing/2014/main" id="{BCB7F5C9-844A-B54D-90B8-1EEA3297D62C}"/>
              </a:ext>
            </a:extLst>
          </p:cNvPr>
          <p:cNvSpPr txBox="1"/>
          <p:nvPr/>
        </p:nvSpPr>
        <p:spPr>
          <a:xfrm>
            <a:off x="6407191" y="2667000"/>
            <a:ext cx="1878046" cy="338554"/>
          </a:xfrm>
          <a:prstGeom prst="rect">
            <a:avLst/>
          </a:prstGeom>
          <a:noFill/>
        </p:spPr>
        <p:txBody>
          <a:bodyPr wrap="square" rtlCol="0">
            <a:noAutofit/>
          </a:bodyPr>
          <a:lstStyle/>
          <a:p>
            <a:pPr algn="ctr">
              <a:spcBef>
                <a:spcPts val="600"/>
              </a:spcBef>
            </a:pPr>
            <a:r>
              <a:rPr lang="en-US" sz="1600" dirty="0"/>
              <a:t>Residuals (noise)</a:t>
            </a:r>
          </a:p>
        </p:txBody>
      </p:sp>
      <p:pic>
        <p:nvPicPr>
          <p:cNvPr id="27" name="Picture 26">
            <a:extLst>
              <a:ext uri="{FF2B5EF4-FFF2-40B4-BE49-F238E27FC236}">
                <a16:creationId xmlns:a16="http://schemas.microsoft.com/office/drawing/2014/main" id="{FCFCD4C1-3446-CE40-AE21-234525749CD8}"/>
              </a:ext>
            </a:extLst>
          </p:cNvPr>
          <p:cNvPicPr>
            <a:picLocks noChangeAspect="1"/>
          </p:cNvPicPr>
          <p:nvPr/>
        </p:nvPicPr>
        <p:blipFill>
          <a:blip r:embed="rId7"/>
          <a:stretch>
            <a:fillRect/>
          </a:stretch>
        </p:blipFill>
        <p:spPr>
          <a:xfrm>
            <a:off x="6432189" y="5169147"/>
            <a:ext cx="1786988" cy="1080702"/>
          </a:xfrm>
          <a:prstGeom prst="rect">
            <a:avLst/>
          </a:prstGeom>
        </p:spPr>
      </p:pic>
      <p:pic>
        <p:nvPicPr>
          <p:cNvPr id="28" name="Picture 27">
            <a:extLst>
              <a:ext uri="{FF2B5EF4-FFF2-40B4-BE49-F238E27FC236}">
                <a16:creationId xmlns:a16="http://schemas.microsoft.com/office/drawing/2014/main" id="{134D7306-399B-8A4D-9807-E8DDEC6C9008}"/>
              </a:ext>
            </a:extLst>
          </p:cNvPr>
          <p:cNvPicPr>
            <a:picLocks noChangeAspect="1"/>
          </p:cNvPicPr>
          <p:nvPr/>
        </p:nvPicPr>
        <p:blipFill>
          <a:blip r:embed="rId8"/>
          <a:stretch>
            <a:fillRect/>
          </a:stretch>
        </p:blipFill>
        <p:spPr>
          <a:xfrm>
            <a:off x="3110458" y="5104167"/>
            <a:ext cx="2985542" cy="699738"/>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004EAA8-0C68-674A-9637-E0B773EAA876}"/>
                  </a:ext>
                </a:extLst>
              </p:cNvPr>
              <p:cNvSpPr/>
              <p:nvPr/>
            </p:nvSpPr>
            <p:spPr>
              <a:xfrm>
                <a:off x="5834396" y="1336655"/>
                <a:ext cx="1683602" cy="461665"/>
              </a:xfrm>
              <a:prstGeom prst="rect">
                <a:avLst/>
              </a:prstGeom>
            </p:spPr>
            <p:txBody>
              <a:bodyPr wrap="none">
                <a:noAutofit/>
              </a:bodyPr>
              <a:lstStyle/>
              <a:p>
                <a:pPr>
                  <a:spcBef>
                    <a:spcPts val="600"/>
                  </a:spcBef>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a14:m>
                <a:r>
                  <a:rPr lang="en-US" sz="2400" dirty="0"/>
                  <a:t>~ N(0,10)</a:t>
                </a:r>
              </a:p>
            </p:txBody>
          </p:sp>
        </mc:Choice>
        <mc:Fallback xmlns="">
          <p:sp>
            <p:nvSpPr>
              <p:cNvPr id="29" name="Rectangle 28">
                <a:extLst>
                  <a:ext uri="{FF2B5EF4-FFF2-40B4-BE49-F238E27FC236}">
                    <a16:creationId xmlns:a16="http://schemas.microsoft.com/office/drawing/2014/main" xmlns:a14="http://schemas.microsoft.com/office/drawing/2010/main" xmlns="" id="{1004EAA8-0C68-674A-9637-E0B773EAA876}"/>
                  </a:ext>
                </a:extLst>
              </p:cNvPr>
              <p:cNvSpPr>
                <a:spLocks noRot="1" noChangeAspect="1" noMove="1" noResize="1" noEditPoints="1" noAdjustHandles="1" noChangeArrowheads="1" noChangeShapeType="1" noTextEdit="1"/>
              </p:cNvSpPr>
              <p:nvPr/>
            </p:nvSpPr>
            <p:spPr>
              <a:xfrm>
                <a:off x="5834396" y="1336655"/>
                <a:ext cx="1683602" cy="461665"/>
              </a:xfrm>
              <a:prstGeom prst="rect">
                <a:avLst/>
              </a:prstGeom>
              <a:blipFill rotWithShape="0">
                <a:blip r:embed="rId9"/>
                <a:stretch>
                  <a:fillRect l="-725" t="-9211" r="-10145" b="-30263"/>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1351B73E-379E-6C49-97A8-E925B65A7DD3}"/>
              </a:ext>
            </a:extLst>
          </p:cNvPr>
          <p:cNvSpPr/>
          <p:nvPr/>
        </p:nvSpPr>
        <p:spPr bwMode="auto">
          <a:xfrm>
            <a:off x="6390377" y="5818622"/>
            <a:ext cx="1643438" cy="152663"/>
          </a:xfrm>
          <a:prstGeom prst="rect">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31" name="Rectangle 30">
            <a:extLst>
              <a:ext uri="{FF2B5EF4-FFF2-40B4-BE49-F238E27FC236}">
                <a16:creationId xmlns:a16="http://schemas.microsoft.com/office/drawing/2014/main" id="{A2BEF411-F303-AC47-8007-13C2E0BBA4DE}"/>
              </a:ext>
            </a:extLst>
          </p:cNvPr>
          <p:cNvSpPr/>
          <p:nvPr/>
        </p:nvSpPr>
        <p:spPr>
          <a:xfrm>
            <a:off x="1688123" y="7211279"/>
            <a:ext cx="5259013" cy="1654299"/>
          </a:xfrm>
          <a:prstGeom prst="rect">
            <a:avLst/>
          </a:prstGeom>
        </p:spPr>
        <p:txBody>
          <a:bodyPr wrap="square">
            <a:spAutoFit/>
          </a:bodyPr>
          <a:lstStyle/>
          <a:p>
            <a:r>
              <a:rPr lang="en-US" sz="1015" dirty="0"/>
              <a:t> Xs = gen.sigplusnoise.wge(100,.1,.7,vara = 10,sn = 9)</a:t>
            </a:r>
          </a:p>
          <a:p>
            <a:r>
              <a:rPr lang="en-US" sz="1015" dirty="0"/>
              <a:t> Xtrend = .1+.7*seq(1,100,length = 100)</a:t>
            </a:r>
          </a:p>
          <a:p>
            <a:r>
              <a:rPr lang="en-US" sz="1015" dirty="0"/>
              <a:t> resids = Xs - Xtrend</a:t>
            </a:r>
          </a:p>
          <a:p>
            <a:r>
              <a:rPr lang="en-US" sz="1015" dirty="0"/>
              <a:t> plot(resids, type = "l")</a:t>
            </a:r>
          </a:p>
          <a:p>
            <a:r>
              <a:rPr lang="en-US" sz="1015" dirty="0"/>
              <a:t> df = data.frame(Time = seq(1,100,length = 100),Xs = Xs)</a:t>
            </a:r>
          </a:p>
          <a:p>
            <a:r>
              <a:rPr lang="en-US" sz="1015" dirty="0"/>
              <a:t>fit = lm(Xs~Time, data = df)</a:t>
            </a:r>
          </a:p>
          <a:p>
            <a:r>
              <a:rPr lang="en-US" sz="1015" dirty="0"/>
              <a:t>summary(fit)</a:t>
            </a:r>
          </a:p>
          <a:p>
            <a:r>
              <a:rPr lang="en-US" sz="1015" dirty="0"/>
              <a:t>plot(df$Time,df$Xs,type = "l")</a:t>
            </a:r>
          </a:p>
          <a:p>
            <a:r>
              <a:rPr lang="en-US" sz="1015" dirty="0"/>
              <a:t>lines(fit$fitted.values, col = "red")</a:t>
            </a:r>
          </a:p>
          <a:p>
            <a:r>
              <a:rPr lang="en-US" sz="1015" dirty="0"/>
              <a:t>plot(fit$residuals)</a:t>
            </a:r>
          </a:p>
        </p:txBody>
      </p:sp>
      <p:sp>
        <p:nvSpPr>
          <p:cNvPr id="3" name="Title 2"/>
          <p:cNvSpPr>
            <a:spLocks noGrp="1"/>
          </p:cNvSpPr>
          <p:nvPr>
            <p:ph type="title"/>
          </p:nvPr>
        </p:nvSpPr>
        <p:spPr>
          <a:xfrm>
            <a:off x="457200" y="228600"/>
            <a:ext cx="8229600" cy="1143000"/>
          </a:xfrm>
        </p:spPr>
        <p:txBody>
          <a:bodyPr>
            <a:noAutofit/>
          </a:bodyPr>
          <a:lstStyle/>
          <a:p>
            <a:pPr>
              <a:spcBef>
                <a:spcPts val="600"/>
              </a:spcBef>
            </a:pPr>
            <a:r>
              <a:rPr lang="en-US" sz="3600" dirty="0"/>
              <a:t>Deterministic Signal-Plus-Noise Models</a:t>
            </a:r>
          </a:p>
        </p:txBody>
      </p:sp>
    </p:spTree>
    <p:extLst>
      <p:ext uri="{BB962C8B-B14F-4D97-AF65-F5344CB8AC3E}">
        <p14:creationId xmlns:p14="http://schemas.microsoft.com/office/powerpoint/2010/main" val="410391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13" grpId="0"/>
      <p:bldP spid="25" grpId="0"/>
      <p:bldP spid="26" grpId="0"/>
      <p:bldP spid="29" grpId="0"/>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A66A-A538-AB40-8749-B3088591D305}"/>
              </a:ext>
            </a:extLst>
          </p:cNvPr>
          <p:cNvSpPr>
            <a:spLocks noGrp="1"/>
          </p:cNvSpPr>
          <p:nvPr>
            <p:ph type="ctrTitle"/>
          </p:nvPr>
        </p:nvSpPr>
        <p:spPr/>
        <p:txBody>
          <a:bodyPr/>
          <a:lstStyle/>
          <a:p>
            <a:r>
              <a:rPr lang="en-US" dirty="0"/>
              <a:t>Differencing Data</a:t>
            </a:r>
          </a:p>
        </p:txBody>
      </p:sp>
    </p:spTree>
    <p:extLst>
      <p:ext uri="{BB962C8B-B14F-4D97-AF65-F5344CB8AC3E}">
        <p14:creationId xmlns:p14="http://schemas.microsoft.com/office/powerpoint/2010/main" val="2503354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556" y="926490"/>
            <a:ext cx="7877908" cy="546945"/>
          </a:xfrm>
          <a:prstGeom prst="rect">
            <a:avLst/>
          </a:prstGeom>
          <a:noFill/>
        </p:spPr>
        <p:txBody>
          <a:bodyPr wrap="square" rtlCol="0">
            <a:noAutofit/>
          </a:bodyPr>
          <a:lstStyle/>
          <a:p>
            <a:pPr>
              <a:spcBef>
                <a:spcPts val="600"/>
              </a:spcBef>
            </a:pPr>
            <a:r>
              <a:rPr lang="en-US" sz="3200" b="1" dirty="0">
                <a:solidFill>
                  <a:srgbClr val="00B050"/>
                </a:solidFill>
                <a:latin typeface="Arial" pitchFamily="34" charset="0"/>
                <a:cs typeface="Arial" pitchFamily="34" charset="0"/>
              </a:rPr>
              <a:t>“Difference” the data using tswge.</a:t>
            </a:r>
            <a:r>
              <a:rPr lang="en-US" sz="3200" dirty="0">
                <a:latin typeface="Arial" pitchFamily="34" charset="0"/>
                <a:cs typeface="Arial" pitchFamily="34" charset="0"/>
              </a:rPr>
              <a:t> </a:t>
            </a:r>
          </a:p>
        </p:txBody>
      </p:sp>
      <p:sp>
        <p:nvSpPr>
          <p:cNvPr id="6" name="TextBox 5"/>
          <p:cNvSpPr txBox="1"/>
          <p:nvPr/>
        </p:nvSpPr>
        <p:spPr>
          <a:xfrm>
            <a:off x="618556" y="2444263"/>
            <a:ext cx="7983415" cy="2432537"/>
          </a:xfrm>
          <a:prstGeom prst="rect">
            <a:avLst/>
          </a:prstGeom>
          <a:noFill/>
          <a:ln w="28575">
            <a:solidFill>
              <a:schemeClr val="tx1"/>
            </a:solidFill>
          </a:ln>
        </p:spPr>
        <p:txBody>
          <a:bodyPr wrap="square" rtlCol="0">
            <a:noAutofit/>
          </a:bodyPr>
          <a:lstStyle/>
          <a:p>
            <a:r>
              <a:rPr lang="en-US" sz="1846" dirty="0">
                <a:latin typeface="Courier New" panose="02070309020205020404" pitchFamily="49" charset="0"/>
                <a:cs typeface="Courier New" panose="02070309020205020404" pitchFamily="49" charset="0"/>
              </a:rPr>
              <a:t># the following command differences the data in x</a:t>
            </a:r>
          </a:p>
          <a:p>
            <a:r>
              <a:rPr lang="en-US" sz="1846" dirty="0">
                <a:latin typeface="Courier New" panose="02070309020205020404" pitchFamily="49" charset="0"/>
                <a:cs typeface="Courier New" panose="02070309020205020404" pitchFamily="49" charset="0"/>
              </a:rPr>
              <a:t>y=artrans.wge(x,phi.tr=1)</a:t>
            </a:r>
          </a:p>
          <a:p>
            <a:r>
              <a:rPr lang="en-US" sz="1846" dirty="0">
                <a:latin typeface="Courier New" panose="02070309020205020404" pitchFamily="49" charset="0"/>
                <a:cs typeface="Courier New" panose="02070309020205020404" pitchFamily="49" charset="0"/>
              </a:rPr>
              <a:t># This simply means that y(i) = x(i) – x(i-1)</a:t>
            </a:r>
          </a:p>
          <a:p>
            <a:r>
              <a:rPr lang="en-US" sz="1846" dirty="0">
                <a:latin typeface="Courier New" panose="02070309020205020404" pitchFamily="49" charset="0"/>
                <a:cs typeface="Courier New" panose="02070309020205020404" pitchFamily="49" charset="0"/>
              </a:rPr>
              <a:t># y has length n-1 because x(1) has no x(0) before it.</a:t>
            </a:r>
          </a:p>
          <a:p>
            <a:r>
              <a:rPr lang="en-US" sz="1846" dirty="0">
                <a:latin typeface="Courier New" panose="02070309020205020404" pitchFamily="49" charset="0"/>
                <a:cs typeface="Courier New" panose="02070309020205020404" pitchFamily="49" charset="0"/>
              </a:rPr>
              <a:t># Example</a:t>
            </a:r>
          </a:p>
          <a:p>
            <a:r>
              <a:rPr lang="en-US" sz="1846" dirty="0">
                <a:latin typeface="Courier New" panose="02070309020205020404" pitchFamily="49" charset="0"/>
                <a:cs typeface="Courier New" panose="02070309020205020404" pitchFamily="49" charset="0"/>
              </a:rPr>
              <a:t>x = c(1,3,6,10,25)</a:t>
            </a:r>
          </a:p>
          <a:p>
            <a:r>
              <a:rPr lang="en-US" sz="1846" dirty="0">
                <a:latin typeface="Courier New" panose="02070309020205020404" pitchFamily="49" charset="0"/>
                <a:cs typeface="Courier New" panose="02070309020205020404" pitchFamily="49" charset="0"/>
              </a:rPr>
              <a:t>y = artrans.wge(x,phi.tr = 1)</a:t>
            </a:r>
          </a:p>
          <a:p>
            <a:r>
              <a:rPr lang="en-US" sz="1846" dirty="0">
                <a:latin typeface="Courier New" panose="02070309020205020404" pitchFamily="49" charset="0"/>
                <a:cs typeface="Courier New" panose="02070309020205020404" pitchFamily="49" charset="0"/>
              </a:rPr>
              <a:t>y # shows the 4 differences</a:t>
            </a:r>
          </a:p>
        </p:txBody>
      </p:sp>
      <p:sp>
        <p:nvSpPr>
          <p:cNvPr id="9" name="TextBox 8"/>
          <p:cNvSpPr txBox="1"/>
          <p:nvPr/>
        </p:nvSpPr>
        <p:spPr>
          <a:xfrm>
            <a:off x="618556" y="1736931"/>
            <a:ext cx="8173753" cy="490134"/>
          </a:xfrm>
          <a:prstGeom prst="rect">
            <a:avLst/>
          </a:prstGeom>
          <a:noFill/>
        </p:spPr>
        <p:txBody>
          <a:bodyPr wrap="square" rtlCol="0">
            <a:noAutofit/>
          </a:bodyPr>
          <a:lstStyle/>
          <a:p>
            <a:pPr>
              <a:spcBef>
                <a:spcPts val="600"/>
              </a:spcBef>
            </a:pPr>
            <a:r>
              <a:rPr lang="en-US" sz="2400" b="1" dirty="0">
                <a:latin typeface="Arial" pitchFamily="34" charset="0"/>
                <a:cs typeface="Arial" pitchFamily="34" charset="0"/>
              </a:rPr>
              <a:t>tswge transformation function…. </a:t>
            </a:r>
            <a:r>
              <a:rPr lang="en-US" sz="2400" b="1" i="1" dirty="0">
                <a:latin typeface="Arial" pitchFamily="34" charset="0"/>
                <a:cs typeface="Arial" pitchFamily="34" charset="0"/>
              </a:rPr>
              <a:t>run this code!</a:t>
            </a:r>
          </a:p>
        </p:txBody>
      </p:sp>
    </p:spTree>
    <p:extLst>
      <p:ext uri="{BB962C8B-B14F-4D97-AF65-F5344CB8AC3E}">
        <p14:creationId xmlns:p14="http://schemas.microsoft.com/office/powerpoint/2010/main" val="1280812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700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234B-CA82-C04E-B06C-D2DEF2B050F7}"/>
              </a:ext>
            </a:extLst>
          </p:cNvPr>
          <p:cNvSpPr>
            <a:spLocks noGrp="1"/>
          </p:cNvSpPr>
          <p:nvPr>
            <p:ph type="ctrTitle"/>
          </p:nvPr>
        </p:nvSpPr>
        <p:spPr/>
        <p:txBody>
          <a:bodyPr/>
          <a:lstStyle/>
          <a:p>
            <a:r>
              <a:rPr lang="en-US" dirty="0"/>
              <a:t>ARIMA</a:t>
            </a:r>
          </a:p>
        </p:txBody>
      </p:sp>
      <p:sp>
        <p:nvSpPr>
          <p:cNvPr id="3" name="Subtitle 2">
            <a:extLst>
              <a:ext uri="{FF2B5EF4-FFF2-40B4-BE49-F238E27FC236}">
                <a16:creationId xmlns:a16="http://schemas.microsoft.com/office/drawing/2014/main" id="{2E6E75C7-8A5B-B342-A3FA-3A3A25895FDB}"/>
              </a:ext>
            </a:extLst>
          </p:cNvPr>
          <p:cNvSpPr>
            <a:spLocks noGrp="1"/>
          </p:cNvSpPr>
          <p:nvPr>
            <p:ph type="subTitle" idx="1"/>
          </p:nvPr>
        </p:nvSpPr>
        <p:spPr/>
        <p:txBody>
          <a:bodyPr/>
          <a:lstStyle/>
          <a:p>
            <a:r>
              <a:rPr lang="en-US" dirty="0"/>
              <a:t>Examples</a:t>
            </a:r>
          </a:p>
        </p:txBody>
      </p:sp>
    </p:spTree>
    <p:extLst>
      <p:ext uri="{BB962C8B-B14F-4D97-AF65-F5344CB8AC3E}">
        <p14:creationId xmlns:p14="http://schemas.microsoft.com/office/powerpoint/2010/main" val="2372656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400377291"/>
              </p:ext>
            </p:extLst>
          </p:nvPr>
        </p:nvGraphicFramePr>
        <p:xfrm>
          <a:off x="3258509" y="878012"/>
          <a:ext cx="1817077" cy="398585"/>
        </p:xfrm>
        <a:graphic>
          <a:graphicData uri="http://schemas.openxmlformats.org/presentationml/2006/ole">
            <mc:AlternateContent xmlns:mc="http://schemas.openxmlformats.org/markup-compatibility/2006">
              <mc:Choice xmlns:v="urn:schemas-microsoft-com:vml" Requires="v">
                <p:oleObj spid="_x0000_s9493" name="Equation" r:id="rId4" imgW="1968480" imgH="431640" progId="Equation.DSMT4">
                  <p:embed/>
                </p:oleObj>
              </mc:Choice>
              <mc:Fallback>
                <p:oleObj name="Equation" r:id="rId4" imgW="1968480" imgH="431640" progId="Equation.DSMT4">
                  <p:embed/>
                  <p:pic>
                    <p:nvPicPr>
                      <p:cNvPr id="4" name="Object 3"/>
                      <p:cNvPicPr/>
                      <p:nvPr/>
                    </p:nvPicPr>
                    <p:blipFill>
                      <a:blip r:embed="rId5"/>
                      <a:stretch>
                        <a:fillRect/>
                      </a:stretch>
                    </p:blipFill>
                    <p:spPr>
                      <a:xfrm>
                        <a:off x="3258509" y="878012"/>
                        <a:ext cx="1817077" cy="398585"/>
                      </a:xfrm>
                      <a:prstGeom prst="rect">
                        <a:avLst/>
                      </a:prstGeom>
                    </p:spPr>
                  </p:pic>
                </p:oleObj>
              </mc:Fallback>
            </mc:AlternateContent>
          </a:graphicData>
        </a:graphic>
      </p:graphicFrame>
      <p:sp>
        <p:nvSpPr>
          <p:cNvPr id="9" name="TextBox 8"/>
          <p:cNvSpPr txBox="1"/>
          <p:nvPr/>
        </p:nvSpPr>
        <p:spPr>
          <a:xfrm>
            <a:off x="4465984" y="1447800"/>
            <a:ext cx="1758462" cy="369332"/>
          </a:xfrm>
          <a:prstGeom prst="rect">
            <a:avLst/>
          </a:prstGeom>
          <a:noFill/>
        </p:spPr>
        <p:txBody>
          <a:bodyPr wrap="square" rtlCol="0">
            <a:noAutofit/>
          </a:bodyPr>
          <a:lstStyle/>
          <a:p>
            <a:pPr>
              <a:spcBef>
                <a:spcPts val="600"/>
              </a:spcBef>
            </a:pPr>
            <a:r>
              <a:rPr lang="en-US" dirty="0"/>
              <a:t>Realization</a:t>
            </a:r>
          </a:p>
        </p:txBody>
      </p:sp>
      <p:sp>
        <p:nvSpPr>
          <p:cNvPr id="11" name="TextBox 10"/>
          <p:cNvSpPr txBox="1"/>
          <p:nvPr/>
        </p:nvSpPr>
        <p:spPr>
          <a:xfrm>
            <a:off x="6205417" y="1447800"/>
            <a:ext cx="2678036" cy="369332"/>
          </a:xfrm>
          <a:prstGeom prst="rect">
            <a:avLst/>
          </a:prstGeom>
          <a:noFill/>
        </p:spPr>
        <p:txBody>
          <a:bodyPr wrap="square" rtlCol="0">
            <a:noAutofit/>
          </a:bodyPr>
          <a:lstStyle/>
          <a:p>
            <a:pPr>
              <a:spcBef>
                <a:spcPts val="600"/>
              </a:spcBef>
            </a:pPr>
            <a:r>
              <a:rPr lang="en-US" dirty="0"/>
              <a:t>Sample autocorrelations</a:t>
            </a:r>
          </a:p>
        </p:txBody>
      </p:sp>
      <p:sp>
        <p:nvSpPr>
          <p:cNvPr id="7" name="Rectangle 6">
            <a:extLst>
              <a:ext uri="{FF2B5EF4-FFF2-40B4-BE49-F238E27FC236}">
                <a16:creationId xmlns:a16="http://schemas.microsoft.com/office/drawing/2014/main" id="{9F6FC4B6-966F-4B4E-A465-A9097E0D908E}"/>
              </a:ext>
            </a:extLst>
          </p:cNvPr>
          <p:cNvSpPr/>
          <p:nvPr/>
        </p:nvSpPr>
        <p:spPr>
          <a:xfrm>
            <a:off x="140677" y="1817132"/>
            <a:ext cx="3998527" cy="646331"/>
          </a:xfrm>
          <a:prstGeom prst="rect">
            <a:avLst/>
          </a:prstGeom>
        </p:spPr>
        <p:txBody>
          <a:bodyPr wrap="square">
            <a:noAutofit/>
          </a:bodyPr>
          <a:lstStyle/>
          <a:p>
            <a:r>
              <a:rPr lang="en-US" sz="1200" dirty="0"/>
              <a:t>#R Code:</a:t>
            </a:r>
          </a:p>
          <a:p>
            <a:r>
              <a:rPr lang="en-US" sz="1200" dirty="0"/>
              <a:t>x = gen.arima.wge(200,phi = 0, var = 1,d = 1,sn = 31)</a:t>
            </a:r>
          </a:p>
          <a:p>
            <a:r>
              <a:rPr lang="en-US" sz="1200" dirty="0"/>
              <a:t>acf(x)</a:t>
            </a:r>
          </a:p>
        </p:txBody>
      </p:sp>
      <p:pic>
        <p:nvPicPr>
          <p:cNvPr id="14" name="Picture 13">
            <a:extLst>
              <a:ext uri="{FF2B5EF4-FFF2-40B4-BE49-F238E27FC236}">
                <a16:creationId xmlns:a16="http://schemas.microsoft.com/office/drawing/2014/main" id="{0075149B-89C3-D647-AA58-5423B1270560}"/>
              </a:ext>
            </a:extLst>
          </p:cNvPr>
          <p:cNvPicPr>
            <a:picLocks noChangeAspect="1"/>
          </p:cNvPicPr>
          <p:nvPr/>
        </p:nvPicPr>
        <p:blipFill>
          <a:blip r:embed="rId6"/>
          <a:stretch>
            <a:fillRect/>
          </a:stretch>
        </p:blipFill>
        <p:spPr>
          <a:xfrm>
            <a:off x="6624039" y="1765467"/>
            <a:ext cx="1902929" cy="1468168"/>
          </a:xfrm>
          <a:prstGeom prst="rect">
            <a:avLst/>
          </a:prstGeom>
        </p:spPr>
      </p:pic>
      <p:pic>
        <p:nvPicPr>
          <p:cNvPr id="16" name="Picture 15">
            <a:extLst>
              <a:ext uri="{FF2B5EF4-FFF2-40B4-BE49-F238E27FC236}">
                <a16:creationId xmlns:a16="http://schemas.microsoft.com/office/drawing/2014/main" id="{7AB94551-5A78-8743-BCEC-23853704DEEB}"/>
              </a:ext>
            </a:extLst>
          </p:cNvPr>
          <p:cNvPicPr>
            <a:picLocks noChangeAspect="1"/>
          </p:cNvPicPr>
          <p:nvPr/>
        </p:nvPicPr>
        <p:blipFill rotWithShape="1">
          <a:blip r:embed="rId7"/>
          <a:srcRect b="9467"/>
          <a:stretch/>
        </p:blipFill>
        <p:spPr>
          <a:xfrm>
            <a:off x="3962400" y="1765467"/>
            <a:ext cx="2262047" cy="1390813"/>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408BA58-EE40-D64A-B90C-B05B250E2A2D}"/>
                  </a:ext>
                </a:extLst>
              </p:cNvPr>
              <p:cNvSpPr txBox="1"/>
              <p:nvPr/>
            </p:nvSpPr>
            <p:spPr>
              <a:xfrm>
                <a:off x="140677" y="3165935"/>
                <a:ext cx="8774723" cy="1482265"/>
              </a:xfrm>
              <a:prstGeom prst="rect">
                <a:avLst/>
              </a:prstGeom>
              <a:noFill/>
            </p:spPr>
            <p:txBody>
              <a:bodyPr wrap="square" rtlCol="0">
                <a:noAutofit/>
              </a:bodyPr>
              <a:lstStyle/>
              <a:p>
                <a:pPr>
                  <a:spcBef>
                    <a:spcPts val="600"/>
                  </a:spcBef>
                </a:pPr>
                <a:r>
                  <a:rPr lang="en-US" dirty="0"/>
                  <a:t>To make the ARIMA(0,1,0) model stationary, we simply need to “difference” the data. As we saw in the filtering unit, the first difference is </a:t>
                </a:r>
                <a14:m>
                  <m:oMath xmlns:m="http://schemas.openxmlformats.org/officeDocument/2006/math">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baseline="-25000" dirty="0"/>
                  <a:t>t</a:t>
                </a:r>
                <a:r>
                  <a:rPr lang="en-US" dirty="0"/>
                  <a:t> = </a:t>
                </a:r>
                <a:r>
                  <a:rPr lang="en-US" i="1" dirty="0"/>
                  <a:t>X</a:t>
                </a:r>
                <a:r>
                  <a:rPr lang="en-US" i="1" baseline="-25000" dirty="0"/>
                  <a:t>t</a:t>
                </a:r>
                <a:r>
                  <a:rPr lang="en-US" dirty="0"/>
                  <a:t> – </a:t>
                </a:r>
                <a:r>
                  <a:rPr lang="en-US" i="1" dirty="0"/>
                  <a:t>X</a:t>
                </a:r>
                <a:r>
                  <a:rPr lang="en-US" i="1" baseline="-25000" dirty="0"/>
                  <a:t>t</a:t>
                </a:r>
                <a:r>
                  <a:rPr lang="en-US" baseline="-25000" dirty="0"/>
                  <a:t>-1</a:t>
                </a:r>
                <a:r>
                  <a:rPr lang="en-US" dirty="0"/>
                  <a:t>) and, by the definition of the model, is equal to white noise (</a:t>
                </a:r>
                <a:r>
                  <a:rPr lang="en-US" i="1" dirty="0"/>
                  <a:t>a</a:t>
                </a:r>
                <a:r>
                  <a:rPr lang="en-US" i="1" baseline="-25000" dirty="0"/>
                  <a:t>t</a:t>
                </a:r>
                <a:r>
                  <a:rPr lang="en-US" dirty="0"/>
                  <a:t>). Since white noise is a stationary process, we can simply take the first difference to “</a:t>
                </a:r>
                <a:r>
                  <a:rPr lang="en-US" dirty="0" err="1"/>
                  <a:t>stationarize</a:t>
                </a:r>
                <a:r>
                  <a:rPr lang="en-US" dirty="0"/>
                  <a:t>” these data. In other words, differencing the data will remove the (1 – </a:t>
                </a:r>
                <a:r>
                  <a:rPr lang="en-US" i="1" dirty="0"/>
                  <a:t>B</a:t>
                </a:r>
                <a:r>
                  <a:rPr lang="en-US" dirty="0"/>
                  <a:t>) so that: </a:t>
                </a:r>
                <a:endParaRPr lang="en-US" sz="2000" dirty="0"/>
              </a:p>
            </p:txBody>
          </p:sp>
        </mc:Choice>
        <mc:Fallback>
          <p:sp>
            <p:nvSpPr>
              <p:cNvPr id="5" name="TextBox 4">
                <a:extLst>
                  <a:ext uri="{FF2B5EF4-FFF2-40B4-BE49-F238E27FC236}">
                    <a16:creationId xmlns:a16="http://schemas.microsoft.com/office/drawing/2014/main" id="{D408BA58-EE40-D64A-B90C-B05B250E2A2D}"/>
                  </a:ext>
                </a:extLst>
              </p:cNvPr>
              <p:cNvSpPr txBox="1">
                <a:spLocks noRot="1" noChangeAspect="1" noMove="1" noResize="1" noEditPoints="1" noAdjustHandles="1" noChangeArrowheads="1" noChangeShapeType="1" noTextEdit="1"/>
              </p:cNvSpPr>
              <p:nvPr/>
            </p:nvSpPr>
            <p:spPr>
              <a:xfrm>
                <a:off x="140677" y="3165935"/>
                <a:ext cx="8774723" cy="1482265"/>
              </a:xfrm>
              <a:prstGeom prst="rect">
                <a:avLst/>
              </a:prstGeom>
              <a:blipFill>
                <a:blip r:embed="rId8"/>
                <a:stretch>
                  <a:fillRect l="-434" t="-847" r="-578" b="-508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AE88CFF4-70E5-1C43-A486-1D7DABF01480}"/>
              </a:ext>
            </a:extLst>
          </p:cNvPr>
          <p:cNvSpPr/>
          <p:nvPr/>
        </p:nvSpPr>
        <p:spPr>
          <a:xfrm>
            <a:off x="1103995" y="5116882"/>
            <a:ext cx="2526323" cy="1077218"/>
          </a:xfrm>
          <a:prstGeom prst="rect">
            <a:avLst/>
          </a:prstGeom>
        </p:spPr>
        <p:txBody>
          <a:bodyPr wrap="square">
            <a:noAutofit/>
          </a:bodyPr>
          <a:lstStyle/>
          <a:p>
            <a:r>
              <a:rPr lang="en-US" sz="1600" dirty="0"/>
              <a:t>#R Code:</a:t>
            </a:r>
          </a:p>
          <a:p>
            <a:r>
              <a:rPr lang="en-US" sz="1600" dirty="0"/>
              <a:t>Xtilde = artrans.wge(x,1)</a:t>
            </a:r>
          </a:p>
          <a:p>
            <a:r>
              <a:rPr lang="en-US" sz="1600" dirty="0"/>
              <a:t>plotts.wge(Xtilde) </a:t>
            </a:r>
          </a:p>
          <a:p>
            <a:r>
              <a:rPr lang="en-US" sz="1600" dirty="0"/>
              <a:t>acf(Xtilde)</a:t>
            </a:r>
          </a:p>
        </p:txBody>
      </p:sp>
      <p:pic>
        <p:nvPicPr>
          <p:cNvPr id="19" name="Picture 18">
            <a:extLst>
              <a:ext uri="{FF2B5EF4-FFF2-40B4-BE49-F238E27FC236}">
                <a16:creationId xmlns:a16="http://schemas.microsoft.com/office/drawing/2014/main" id="{87E517E9-1BF9-0649-9116-DCF64488B673}"/>
              </a:ext>
            </a:extLst>
          </p:cNvPr>
          <p:cNvPicPr>
            <a:picLocks noChangeAspect="1"/>
          </p:cNvPicPr>
          <p:nvPr/>
        </p:nvPicPr>
        <p:blipFill rotWithShape="1">
          <a:blip r:embed="rId9"/>
          <a:srcRect t="1" b="6509"/>
          <a:stretch/>
        </p:blipFill>
        <p:spPr>
          <a:xfrm>
            <a:off x="3505200" y="5046171"/>
            <a:ext cx="2217342" cy="1495902"/>
          </a:xfrm>
          <a:prstGeom prst="rect">
            <a:avLst/>
          </a:prstGeom>
        </p:spPr>
      </p:pic>
      <p:pic>
        <p:nvPicPr>
          <p:cNvPr id="20" name="Picture 19">
            <a:extLst>
              <a:ext uri="{FF2B5EF4-FFF2-40B4-BE49-F238E27FC236}">
                <a16:creationId xmlns:a16="http://schemas.microsoft.com/office/drawing/2014/main" id="{83C52693-2A32-7848-86BF-3BE855EB3606}"/>
              </a:ext>
            </a:extLst>
          </p:cNvPr>
          <p:cNvPicPr>
            <a:picLocks noChangeAspect="1"/>
          </p:cNvPicPr>
          <p:nvPr/>
        </p:nvPicPr>
        <p:blipFill>
          <a:blip r:embed="rId10"/>
          <a:stretch>
            <a:fillRect/>
          </a:stretch>
        </p:blipFill>
        <p:spPr>
          <a:xfrm>
            <a:off x="5923772" y="5046171"/>
            <a:ext cx="2145996" cy="1548575"/>
          </a:xfrm>
          <a:prstGeom prst="rect">
            <a:avLst/>
          </a:prstGeom>
        </p:spPr>
      </p:pic>
      <p:sp>
        <p:nvSpPr>
          <p:cNvPr id="21" name="TextBox 20">
            <a:extLst>
              <a:ext uri="{FF2B5EF4-FFF2-40B4-BE49-F238E27FC236}">
                <a16:creationId xmlns:a16="http://schemas.microsoft.com/office/drawing/2014/main" id="{61E6CA9D-550E-6242-B498-E80F120E244D}"/>
              </a:ext>
            </a:extLst>
          </p:cNvPr>
          <p:cNvSpPr txBox="1"/>
          <p:nvPr/>
        </p:nvSpPr>
        <p:spPr>
          <a:xfrm>
            <a:off x="3986803" y="4747550"/>
            <a:ext cx="1758462" cy="369332"/>
          </a:xfrm>
          <a:prstGeom prst="rect">
            <a:avLst/>
          </a:prstGeom>
          <a:noFill/>
        </p:spPr>
        <p:txBody>
          <a:bodyPr wrap="square" rtlCol="0">
            <a:noAutofit/>
          </a:bodyPr>
          <a:lstStyle/>
          <a:p>
            <a:pPr>
              <a:spcBef>
                <a:spcPts val="600"/>
              </a:spcBef>
            </a:pPr>
            <a:r>
              <a:rPr lang="en-US" dirty="0"/>
              <a:t>Realization</a:t>
            </a:r>
          </a:p>
        </p:txBody>
      </p:sp>
      <p:sp>
        <p:nvSpPr>
          <p:cNvPr id="22" name="TextBox 21">
            <a:extLst>
              <a:ext uri="{FF2B5EF4-FFF2-40B4-BE49-F238E27FC236}">
                <a16:creationId xmlns:a16="http://schemas.microsoft.com/office/drawing/2014/main" id="{3C9DE624-AB67-0941-AE20-9DB9FBB8121B}"/>
              </a:ext>
            </a:extLst>
          </p:cNvPr>
          <p:cNvSpPr txBox="1"/>
          <p:nvPr/>
        </p:nvSpPr>
        <p:spPr>
          <a:xfrm>
            <a:off x="5715000" y="4747550"/>
            <a:ext cx="2711253" cy="369332"/>
          </a:xfrm>
          <a:prstGeom prst="rect">
            <a:avLst/>
          </a:prstGeom>
          <a:noFill/>
        </p:spPr>
        <p:txBody>
          <a:bodyPr wrap="square" rtlCol="0">
            <a:noAutofit/>
          </a:bodyPr>
          <a:lstStyle/>
          <a:p>
            <a:pPr>
              <a:spcBef>
                <a:spcPts val="600"/>
              </a:spcBef>
            </a:pPr>
            <a:r>
              <a:rPr lang="en-US" dirty="0"/>
              <a:t>Sample autocorrelations</a:t>
            </a:r>
          </a:p>
        </p:txBody>
      </p:sp>
      <p:pic>
        <p:nvPicPr>
          <p:cNvPr id="23" name="Picture 22">
            <a:extLst>
              <a:ext uri="{FF2B5EF4-FFF2-40B4-BE49-F238E27FC236}">
                <a16:creationId xmlns:a16="http://schemas.microsoft.com/office/drawing/2014/main" id="{CAA9E823-4311-FD46-8335-92E7DC91DD0F}"/>
              </a:ext>
            </a:extLst>
          </p:cNvPr>
          <p:cNvPicPr>
            <a:picLocks noChangeAspect="1"/>
          </p:cNvPicPr>
          <p:nvPr/>
        </p:nvPicPr>
        <p:blipFill>
          <a:blip r:embed="rId11"/>
          <a:stretch>
            <a:fillRect/>
          </a:stretch>
        </p:blipFill>
        <p:spPr>
          <a:xfrm>
            <a:off x="6866920" y="7073735"/>
            <a:ext cx="1506161" cy="92082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486E6B-A0E1-314B-8B8D-B3A5968A94F8}"/>
                  </a:ext>
                </a:extLst>
              </p:cNvPr>
              <p:cNvSpPr txBox="1"/>
              <p:nvPr/>
            </p:nvSpPr>
            <p:spPr>
              <a:xfrm>
                <a:off x="5715000" y="874471"/>
                <a:ext cx="2233078" cy="449351"/>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1">
                              <a:latin typeface="Cambria Math" panose="02040503050406030204" pitchFamily="18" charset="0"/>
                            </a:rPr>
                            <m:t>𝑡</m:t>
                          </m:r>
                        </m:sub>
                      </m:sSub>
                    </m:oMath>
                  </m:oMathPara>
                </a14:m>
                <a:endParaRPr lang="en-US" sz="2600" dirty="0"/>
              </a:p>
            </p:txBody>
          </p:sp>
        </mc:Choice>
        <mc:Fallback xmlns="">
          <p:sp>
            <p:nvSpPr>
              <p:cNvPr id="6" name="TextBox 5">
                <a:extLst>
                  <a:ext uri="{FF2B5EF4-FFF2-40B4-BE49-F238E27FC236}">
                    <a16:creationId xmlns:a16="http://schemas.microsoft.com/office/drawing/2014/main" id="{A7486E6B-A0E1-314B-8B8D-B3A5968A94F8}"/>
                  </a:ext>
                </a:extLst>
              </p:cNvPr>
              <p:cNvSpPr txBox="1">
                <a:spLocks noRot="1" noChangeAspect="1" noMove="1" noResize="1" noEditPoints="1" noAdjustHandles="1" noChangeArrowheads="1" noChangeShapeType="1" noTextEdit="1"/>
              </p:cNvSpPr>
              <p:nvPr/>
            </p:nvSpPr>
            <p:spPr>
              <a:xfrm>
                <a:off x="5715000" y="874471"/>
                <a:ext cx="2233078" cy="4493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A57618F-1B6A-BC46-B0F0-133F928A9555}"/>
                  </a:ext>
                </a:extLst>
              </p:cNvPr>
              <p:cNvSpPr/>
              <p:nvPr/>
            </p:nvSpPr>
            <p:spPr>
              <a:xfrm>
                <a:off x="5181600" y="838200"/>
                <a:ext cx="421910" cy="485622"/>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10" name="Rectangle 9">
                <a:extLst>
                  <a:ext uri="{FF2B5EF4-FFF2-40B4-BE49-F238E27FC236}">
                    <a16:creationId xmlns:a16="http://schemas.microsoft.com/office/drawing/2014/main" id="{2A57618F-1B6A-BC46-B0F0-133F928A9555}"/>
                  </a:ext>
                </a:extLst>
              </p:cNvPr>
              <p:cNvSpPr>
                <a:spLocks noRot="1" noChangeAspect="1" noMove="1" noResize="1" noEditPoints="1" noAdjustHandles="1" noChangeArrowheads="1" noChangeShapeType="1" noTextEdit="1"/>
              </p:cNvSpPr>
              <p:nvPr/>
            </p:nvSpPr>
            <p:spPr>
              <a:xfrm>
                <a:off x="5181600" y="838200"/>
                <a:ext cx="421910" cy="485622"/>
              </a:xfrm>
              <a:prstGeom prst="rect">
                <a:avLst/>
              </a:prstGeom>
              <a:blipFill>
                <a:blip r:embed="rId13"/>
                <a:stretch>
                  <a:fillRect/>
                </a:stretch>
              </a:blipFill>
            </p:spPr>
            <p:txBody>
              <a:bodyPr/>
              <a:lstStyle/>
              <a:p>
                <a:r>
                  <a:rPr lang="en-US">
                    <a:noFill/>
                  </a:rPr>
                  <a:t> </a:t>
                </a:r>
              </a:p>
            </p:txBody>
          </p:sp>
        </mc:Fallback>
      </mc:AlternateContent>
      <p:sp>
        <p:nvSpPr>
          <p:cNvPr id="8" name="Title 7"/>
          <p:cNvSpPr>
            <a:spLocks noGrp="1"/>
          </p:cNvSpPr>
          <p:nvPr>
            <p:ph type="title"/>
          </p:nvPr>
        </p:nvSpPr>
        <p:spPr>
          <a:xfrm>
            <a:off x="457200" y="228600"/>
            <a:ext cx="8229600" cy="602903"/>
          </a:xfrm>
        </p:spPr>
        <p:txBody>
          <a:bodyPr>
            <a:noAutofit/>
          </a:bodyPr>
          <a:lstStyle/>
          <a:p>
            <a:pPr>
              <a:spcBef>
                <a:spcPts val="0"/>
              </a:spcBef>
            </a:pPr>
            <a:r>
              <a:rPr lang="en-US" sz="2400" dirty="0"/>
              <a:t>Stationarize the ARIMA(0,1,0): Taking out the (1 – </a:t>
            </a:r>
            <a:r>
              <a:rPr lang="en-US" sz="2400" i="1" dirty="0"/>
              <a:t>B</a:t>
            </a:r>
            <a:r>
              <a:rPr lang="en-US" sz="2400" dirty="0"/>
              <a:t>)</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C83AC88-9068-9045-9AAF-24E902AAA5E3}"/>
                  </a:ext>
                </a:extLst>
              </p:cNvPr>
              <p:cNvSpPr txBox="1"/>
              <p:nvPr/>
            </p:nvSpPr>
            <p:spPr>
              <a:xfrm>
                <a:off x="6202465" y="4322470"/>
                <a:ext cx="1217512" cy="449351"/>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oMath>
                  </m:oMathPara>
                </a14:m>
                <a:endParaRPr lang="en-US" sz="2400" dirty="0"/>
              </a:p>
            </p:txBody>
          </p:sp>
        </mc:Choice>
        <mc:Fallback>
          <p:sp>
            <p:nvSpPr>
              <p:cNvPr id="18" name="TextBox 17">
                <a:extLst>
                  <a:ext uri="{FF2B5EF4-FFF2-40B4-BE49-F238E27FC236}">
                    <a16:creationId xmlns:a16="http://schemas.microsoft.com/office/drawing/2014/main" id="{4C83AC88-9068-9045-9AAF-24E902AAA5E3}"/>
                  </a:ext>
                </a:extLst>
              </p:cNvPr>
              <p:cNvSpPr txBox="1">
                <a:spLocks noRot="1" noChangeAspect="1" noMove="1" noResize="1" noEditPoints="1" noAdjustHandles="1" noChangeArrowheads="1" noChangeShapeType="1" noTextEdit="1"/>
              </p:cNvSpPr>
              <p:nvPr/>
            </p:nvSpPr>
            <p:spPr>
              <a:xfrm>
                <a:off x="6202465" y="4322470"/>
                <a:ext cx="1217512" cy="449351"/>
              </a:xfrm>
              <a:prstGeom prst="rect">
                <a:avLst/>
              </a:prstGeom>
              <a:blipFill>
                <a:blip r:embed="rId14"/>
                <a:stretch>
                  <a:fillRect t="-8108"/>
                </a:stretch>
              </a:blipFill>
            </p:spPr>
            <p:txBody>
              <a:bodyPr/>
              <a:lstStyle/>
              <a:p>
                <a:r>
                  <a:rPr lang="en-US">
                    <a:noFill/>
                  </a:rPr>
                  <a:t> </a:t>
                </a:r>
              </a:p>
            </p:txBody>
          </p:sp>
        </mc:Fallback>
      </mc:AlternateContent>
    </p:spTree>
    <p:extLst>
      <p:ext uri="{BB962C8B-B14F-4D97-AF65-F5344CB8AC3E}">
        <p14:creationId xmlns:p14="http://schemas.microsoft.com/office/powerpoint/2010/main" val="114707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 grpId="0"/>
      <p:bldP spid="5" grpId="0"/>
      <p:bldP spid="17" grpId="0"/>
      <p:bldP spid="21" grpId="0"/>
      <p:bldP spid="22" grpId="0"/>
      <p:bldP spid="6" grpId="0"/>
      <p:bldP spid="10"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AA9E823-4311-FD46-8335-92E7DC91DD0F}"/>
              </a:ext>
            </a:extLst>
          </p:cNvPr>
          <p:cNvPicPr>
            <a:picLocks noChangeAspect="1"/>
          </p:cNvPicPr>
          <p:nvPr/>
        </p:nvPicPr>
        <p:blipFill>
          <a:blip r:embed="rId4"/>
          <a:stretch>
            <a:fillRect/>
          </a:stretch>
        </p:blipFill>
        <p:spPr>
          <a:xfrm>
            <a:off x="6089718" y="3288323"/>
            <a:ext cx="2825681" cy="1727549"/>
          </a:xfrm>
          <a:prstGeom prst="rect">
            <a:avLst/>
          </a:prstGeom>
        </p:spPr>
      </p:pic>
      <p:sp>
        <p:nvSpPr>
          <p:cNvPr id="25" name="Rectangle 24">
            <a:extLst>
              <a:ext uri="{FF2B5EF4-FFF2-40B4-BE49-F238E27FC236}">
                <a16:creationId xmlns:a16="http://schemas.microsoft.com/office/drawing/2014/main" id="{61DE663F-4A43-FD44-8E06-55BF44E9B66D}"/>
              </a:ext>
            </a:extLst>
          </p:cNvPr>
          <p:cNvSpPr/>
          <p:nvPr/>
        </p:nvSpPr>
        <p:spPr>
          <a:xfrm>
            <a:off x="2039817" y="1349607"/>
            <a:ext cx="6254796" cy="1077218"/>
          </a:xfrm>
          <a:prstGeom prst="rect">
            <a:avLst/>
          </a:prstGeom>
        </p:spPr>
        <p:txBody>
          <a:bodyPr wrap="square">
            <a:noAutofit/>
          </a:bodyPr>
          <a:lstStyle/>
          <a:p>
            <a:r>
              <a:rPr lang="en-US" sz="1600" dirty="0"/>
              <a:t>x = gen.arima.wge(200,phi = 0, var = 1,d = 1,sn = 31)</a:t>
            </a:r>
          </a:p>
          <a:p>
            <a:r>
              <a:rPr lang="en-US" sz="1600" dirty="0"/>
              <a:t>artrans.wge(x,1)</a:t>
            </a:r>
          </a:p>
          <a:p>
            <a:r>
              <a:rPr lang="en-US" sz="1600" dirty="0"/>
              <a:t>aic5.wge(artans.wge(x,1))</a:t>
            </a:r>
          </a:p>
          <a:p>
            <a:endParaRPr lang="en-US" sz="1600" dirty="0"/>
          </a:p>
        </p:txBody>
      </p:sp>
      <p:pic>
        <p:nvPicPr>
          <p:cNvPr id="26" name="Picture 25">
            <a:extLst>
              <a:ext uri="{FF2B5EF4-FFF2-40B4-BE49-F238E27FC236}">
                <a16:creationId xmlns:a16="http://schemas.microsoft.com/office/drawing/2014/main" id="{52292F40-1B8B-7844-B194-DDCC5C1BE70D}"/>
              </a:ext>
            </a:extLst>
          </p:cNvPr>
          <p:cNvPicPr>
            <a:picLocks noChangeAspect="1"/>
          </p:cNvPicPr>
          <p:nvPr/>
        </p:nvPicPr>
        <p:blipFill>
          <a:blip r:embed="rId5"/>
          <a:stretch>
            <a:fillRect/>
          </a:stretch>
        </p:blipFill>
        <p:spPr>
          <a:xfrm>
            <a:off x="428223" y="2373923"/>
            <a:ext cx="5200650" cy="3752850"/>
          </a:xfrm>
          <a:prstGeom prst="rect">
            <a:avLst/>
          </a:prstGeom>
        </p:spPr>
      </p:pic>
      <p:sp>
        <p:nvSpPr>
          <p:cNvPr id="27" name="Rectangle 26">
            <a:extLst>
              <a:ext uri="{FF2B5EF4-FFF2-40B4-BE49-F238E27FC236}">
                <a16:creationId xmlns:a16="http://schemas.microsoft.com/office/drawing/2014/main" id="{360CC5DE-6D9B-BE4F-A6A1-267C4A7454CC}"/>
              </a:ext>
            </a:extLst>
          </p:cNvPr>
          <p:cNvSpPr/>
          <p:nvPr/>
        </p:nvSpPr>
        <p:spPr bwMode="auto">
          <a:xfrm>
            <a:off x="6077307" y="3846576"/>
            <a:ext cx="2385417" cy="237744"/>
          </a:xfrm>
          <a:prstGeom prst="rect">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cxnSp>
        <p:nvCxnSpPr>
          <p:cNvPr id="29" name="Straight Arrow Connector 28">
            <a:extLst>
              <a:ext uri="{FF2B5EF4-FFF2-40B4-BE49-F238E27FC236}">
                <a16:creationId xmlns:a16="http://schemas.microsoft.com/office/drawing/2014/main" id="{AF2663EC-5824-DD47-BAF4-506E470A225C}"/>
              </a:ext>
            </a:extLst>
          </p:cNvPr>
          <p:cNvCxnSpPr/>
          <p:nvPr/>
        </p:nvCxnSpPr>
        <p:spPr bwMode="auto">
          <a:xfrm flipV="1">
            <a:off x="2883877" y="4004898"/>
            <a:ext cx="3094892" cy="760533"/>
          </a:xfrm>
          <a:prstGeom prst="straightConnector1">
            <a:avLst/>
          </a:prstGeom>
          <a:noFill/>
          <a:ln w="25400" cap="flat" cmpd="sng" algn="ctr">
            <a:solidFill>
              <a:srgbClr val="FC0000"/>
            </a:solidFill>
            <a:prstDash val="solid"/>
            <a:round/>
            <a:headEnd type="none" w="med" len="med"/>
            <a:tailEnd type="triangle"/>
          </a:ln>
          <a:effectLst/>
        </p:spPr>
      </p:cxnSp>
      <p:sp>
        <p:nvSpPr>
          <p:cNvPr id="10" name="TextBox 9">
            <a:extLst>
              <a:ext uri="{FF2B5EF4-FFF2-40B4-BE49-F238E27FC236}">
                <a16:creationId xmlns:a16="http://schemas.microsoft.com/office/drawing/2014/main" id="{2A3511CD-2713-D341-827B-9BE7D081EF39}"/>
              </a:ext>
            </a:extLst>
          </p:cNvPr>
          <p:cNvSpPr txBox="1"/>
          <p:nvPr/>
        </p:nvSpPr>
        <p:spPr>
          <a:xfrm>
            <a:off x="4191000" y="6507144"/>
            <a:ext cx="4572001" cy="234463"/>
          </a:xfrm>
          <a:prstGeom prst="rect">
            <a:avLst/>
          </a:prstGeom>
          <a:noFill/>
        </p:spPr>
        <p:txBody>
          <a:bodyPr wrap="square" rtlCol="0">
            <a:noAutofit/>
          </a:bodyPr>
          <a:lstStyle/>
          <a:p>
            <a:pPr>
              <a:spcBef>
                <a:spcPts val="600"/>
              </a:spcBef>
            </a:pPr>
            <a:r>
              <a:rPr lang="en-US" sz="1200" dirty="0"/>
              <a:t>* We will estimate the coefficients of these models in a later unit.</a:t>
            </a:r>
          </a:p>
        </p:txBody>
      </p:sp>
      <p:sp>
        <p:nvSpPr>
          <p:cNvPr id="11" name="TextBox 10">
            <a:extLst>
              <a:ext uri="{FF2B5EF4-FFF2-40B4-BE49-F238E27FC236}">
                <a16:creationId xmlns:a16="http://schemas.microsoft.com/office/drawing/2014/main" id="{AE0E1DAD-E73F-E540-B588-398B1EA1D88E}"/>
              </a:ext>
            </a:extLst>
          </p:cNvPr>
          <p:cNvSpPr txBox="1"/>
          <p:nvPr/>
        </p:nvSpPr>
        <p:spPr>
          <a:xfrm>
            <a:off x="8457172" y="3783642"/>
            <a:ext cx="247923" cy="291170"/>
          </a:xfrm>
          <a:prstGeom prst="rect">
            <a:avLst/>
          </a:prstGeom>
          <a:noFill/>
        </p:spPr>
        <p:txBody>
          <a:bodyPr wrap="square" rtlCol="0">
            <a:noAutofit/>
          </a:bodyPr>
          <a:lstStyle/>
          <a:p>
            <a:pPr>
              <a:spcBef>
                <a:spcPts val="600"/>
              </a:spcBef>
            </a:pPr>
            <a:r>
              <a:rPr lang="en-US" sz="1292" dirty="0"/>
              <a:t>*</a:t>
            </a:r>
          </a:p>
        </p:txBody>
      </p:sp>
      <p:sp>
        <p:nvSpPr>
          <p:cNvPr id="13" name="Title 7"/>
          <p:cNvSpPr>
            <a:spLocks noGrp="1"/>
          </p:cNvSpPr>
          <p:nvPr>
            <p:ph type="title"/>
          </p:nvPr>
        </p:nvSpPr>
        <p:spPr>
          <a:xfrm>
            <a:off x="457200" y="228600"/>
            <a:ext cx="8229600" cy="602903"/>
          </a:xfrm>
        </p:spPr>
        <p:txBody>
          <a:bodyPr>
            <a:noAutofit/>
          </a:bodyPr>
          <a:lstStyle/>
          <a:p>
            <a:pPr>
              <a:spcBef>
                <a:spcPts val="0"/>
              </a:spcBef>
            </a:pPr>
            <a:r>
              <a:rPr lang="en-US" sz="2400" dirty="0"/>
              <a:t>Stationarize the ARIMA(0,1,0): Taking out the (1 – </a:t>
            </a:r>
            <a:r>
              <a:rPr lang="en-US" sz="2400" i="1" dirty="0"/>
              <a:t>B</a:t>
            </a:r>
            <a:r>
              <a:rPr lang="en-US" sz="2400" dirty="0"/>
              <a:t>)</a:t>
            </a:r>
          </a:p>
        </p:txBody>
      </p:sp>
      <p:graphicFrame>
        <p:nvGraphicFramePr>
          <p:cNvPr id="15" name="Object 14"/>
          <p:cNvGraphicFramePr>
            <a:graphicFrameLocks noChangeAspect="1"/>
          </p:cNvGraphicFramePr>
          <p:nvPr>
            <p:extLst>
              <p:ext uri="{D42A27DB-BD31-4B8C-83A1-F6EECF244321}">
                <p14:modId xmlns:p14="http://schemas.microsoft.com/office/powerpoint/2010/main" val="3741340900"/>
              </p:ext>
            </p:extLst>
          </p:nvPr>
        </p:nvGraphicFramePr>
        <p:xfrm>
          <a:off x="3258509" y="878012"/>
          <a:ext cx="1817077" cy="398585"/>
        </p:xfrm>
        <a:graphic>
          <a:graphicData uri="http://schemas.openxmlformats.org/presentationml/2006/ole">
            <mc:AlternateContent xmlns:mc="http://schemas.openxmlformats.org/markup-compatibility/2006">
              <mc:Choice xmlns:v="urn:schemas-microsoft-com:vml" Requires="v">
                <p:oleObj spid="_x0000_s10516" name="Equation" r:id="rId6" imgW="1968480" imgH="431640" progId="Equation.DSMT4">
                  <p:embed/>
                </p:oleObj>
              </mc:Choice>
              <mc:Fallback>
                <p:oleObj name="Equation" r:id="rId6" imgW="1968480" imgH="431640" progId="Equation.DSMT4">
                  <p:embed/>
                  <p:pic>
                    <p:nvPicPr>
                      <p:cNvPr id="4" name="Object 3"/>
                      <p:cNvPicPr/>
                      <p:nvPr/>
                    </p:nvPicPr>
                    <p:blipFill>
                      <a:blip r:embed="rId7"/>
                      <a:stretch>
                        <a:fillRect/>
                      </a:stretch>
                    </p:blipFill>
                    <p:spPr>
                      <a:xfrm>
                        <a:off x="3258509" y="878012"/>
                        <a:ext cx="1817077" cy="398585"/>
                      </a:xfrm>
                      <a:prstGeom prst="rect">
                        <a:avLst/>
                      </a:prstGeom>
                    </p:spPr>
                  </p:pic>
                </p:oleObj>
              </mc:Fallback>
            </mc:AlternateContent>
          </a:graphicData>
        </a:graphic>
      </p:graphicFrame>
    </p:spTree>
    <p:extLst>
      <p:ext uri="{BB962C8B-B14F-4D97-AF65-F5344CB8AC3E}">
        <p14:creationId xmlns:p14="http://schemas.microsoft.com/office/powerpoint/2010/main" val="25061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958233" y="1652546"/>
            <a:ext cx="3251153" cy="461665"/>
          </a:xfrm>
          <a:prstGeom prst="rect">
            <a:avLst/>
          </a:prstGeom>
          <a:noFill/>
        </p:spPr>
        <p:txBody>
          <a:bodyPr wrap="square" rtlCol="0">
            <a:spAutoFit/>
          </a:bodyPr>
          <a:lstStyle/>
          <a:p>
            <a:pPr algn="ctr"/>
            <a:r>
              <a:rPr lang="en-US" sz="2400" dirty="0"/>
              <a:t>Amazon Stock</a:t>
            </a:r>
          </a:p>
        </p:txBody>
      </p:sp>
      <p:sp>
        <p:nvSpPr>
          <p:cNvPr id="14" name="TextBox 13">
            <a:extLst>
              <a:ext uri="{FF2B5EF4-FFF2-40B4-BE49-F238E27FC236}">
                <a16:creationId xmlns:a16="http://schemas.microsoft.com/office/drawing/2014/main" id="{5A7C1409-A6FF-784C-82F1-EFED5403AC81}"/>
              </a:ext>
            </a:extLst>
          </p:cNvPr>
          <p:cNvSpPr txBox="1"/>
          <p:nvPr/>
        </p:nvSpPr>
        <p:spPr>
          <a:xfrm>
            <a:off x="5919530" y="4889975"/>
            <a:ext cx="2767270" cy="246221"/>
          </a:xfrm>
          <a:prstGeom prst="rect">
            <a:avLst/>
          </a:prstGeom>
          <a:noFill/>
        </p:spPr>
        <p:txBody>
          <a:bodyPr wrap="square" rtlCol="0">
            <a:spAutoFit/>
          </a:bodyPr>
          <a:lstStyle/>
          <a:p>
            <a:pPr algn="r"/>
            <a:r>
              <a:rPr lang="en-US" sz="1000" dirty="0">
                <a:solidFill>
                  <a:schemeClr val="bg1">
                    <a:lumMod val="50000"/>
                  </a:schemeClr>
                </a:solidFill>
              </a:rPr>
              <a:t>Plot care of yahoo finance.</a:t>
            </a:r>
          </a:p>
        </p:txBody>
      </p:sp>
      <p:pic>
        <p:nvPicPr>
          <p:cNvPr id="8" name="Picture 7">
            <a:extLst>
              <a:ext uri="{FF2B5EF4-FFF2-40B4-BE49-F238E27FC236}">
                <a16:creationId xmlns:a16="http://schemas.microsoft.com/office/drawing/2014/main" id="{BCCC8F59-A8DD-6145-B771-BAA5444EC53D}"/>
              </a:ext>
            </a:extLst>
          </p:cNvPr>
          <p:cNvPicPr>
            <a:picLocks noChangeAspect="1"/>
          </p:cNvPicPr>
          <p:nvPr/>
        </p:nvPicPr>
        <p:blipFill>
          <a:blip r:embed="rId4"/>
          <a:stretch>
            <a:fillRect/>
          </a:stretch>
        </p:blipFill>
        <p:spPr>
          <a:xfrm>
            <a:off x="457200" y="2303587"/>
            <a:ext cx="8193594" cy="2586388"/>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1134699618"/>
              </p:ext>
            </p:extLst>
          </p:nvPr>
        </p:nvGraphicFramePr>
        <p:xfrm>
          <a:off x="3259138" y="877888"/>
          <a:ext cx="1816100" cy="398462"/>
        </p:xfrm>
        <a:graphic>
          <a:graphicData uri="http://schemas.openxmlformats.org/presentationml/2006/ole">
            <mc:AlternateContent xmlns:mc="http://schemas.openxmlformats.org/markup-compatibility/2006">
              <mc:Choice xmlns:v="urn:schemas-microsoft-com:vml" Requires="v">
                <p:oleObj spid="_x0000_s11539" name="Equation" r:id="rId5" imgW="1968480" imgH="431640" progId="Equation.DSMT4">
                  <p:embed/>
                </p:oleObj>
              </mc:Choice>
              <mc:Fallback>
                <p:oleObj name="Equation" r:id="rId5" imgW="1968480" imgH="431640" progId="Equation.DSMT4">
                  <p:embed/>
                  <p:pic>
                    <p:nvPicPr>
                      <p:cNvPr id="15" name="Object 14"/>
                      <p:cNvPicPr/>
                      <p:nvPr/>
                    </p:nvPicPr>
                    <p:blipFill>
                      <a:blip r:embed="rId6"/>
                      <a:stretch>
                        <a:fillRect/>
                      </a:stretch>
                    </p:blipFill>
                    <p:spPr>
                      <a:xfrm>
                        <a:off x="3259138" y="877888"/>
                        <a:ext cx="1816100" cy="398462"/>
                      </a:xfrm>
                      <a:prstGeom prst="rect">
                        <a:avLst/>
                      </a:prstGeom>
                    </p:spPr>
                  </p:pic>
                </p:oleObj>
              </mc:Fallback>
            </mc:AlternateContent>
          </a:graphicData>
        </a:graphic>
      </p:graphicFrame>
      <p:sp>
        <p:nvSpPr>
          <p:cNvPr id="12" name="Title 7"/>
          <p:cNvSpPr>
            <a:spLocks noGrp="1"/>
          </p:cNvSpPr>
          <p:nvPr>
            <p:ph type="title"/>
          </p:nvPr>
        </p:nvSpPr>
        <p:spPr>
          <a:xfrm>
            <a:off x="457200" y="228600"/>
            <a:ext cx="8229600" cy="602903"/>
          </a:xfrm>
        </p:spPr>
        <p:txBody>
          <a:bodyPr>
            <a:noAutofit/>
          </a:bodyPr>
          <a:lstStyle/>
          <a:p>
            <a:pPr>
              <a:spcBef>
                <a:spcPts val="0"/>
              </a:spcBef>
            </a:pPr>
            <a:r>
              <a:rPr lang="en-US" sz="2800" dirty="0"/>
              <a:t>ARIMA(0,1,0): Stock Example</a:t>
            </a:r>
          </a:p>
        </p:txBody>
      </p:sp>
    </p:spTree>
    <p:extLst>
      <p:ext uri="{BB962C8B-B14F-4D97-AF65-F5344CB8AC3E}">
        <p14:creationId xmlns:p14="http://schemas.microsoft.com/office/powerpoint/2010/main" val="3675624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305CC0-5C27-9C47-ABB2-F9500658C6C2}"/>
              </a:ext>
            </a:extLst>
          </p:cNvPr>
          <p:cNvPicPr>
            <a:picLocks noChangeAspect="1"/>
          </p:cNvPicPr>
          <p:nvPr/>
        </p:nvPicPr>
        <p:blipFill>
          <a:blip r:embed="rId3"/>
          <a:stretch>
            <a:fillRect/>
          </a:stretch>
        </p:blipFill>
        <p:spPr>
          <a:xfrm>
            <a:off x="237857" y="3505200"/>
            <a:ext cx="4267200" cy="2309446"/>
          </a:xfrm>
          <a:prstGeom prst="rect">
            <a:avLst/>
          </a:prstGeom>
        </p:spPr>
      </p:pic>
      <p:sp>
        <p:nvSpPr>
          <p:cNvPr id="8" name="Rectangle 7">
            <a:extLst>
              <a:ext uri="{FF2B5EF4-FFF2-40B4-BE49-F238E27FC236}">
                <a16:creationId xmlns:a16="http://schemas.microsoft.com/office/drawing/2014/main" id="{B15E03DD-DB19-C844-9838-EBE0DBE823AC}"/>
              </a:ext>
            </a:extLst>
          </p:cNvPr>
          <p:cNvSpPr/>
          <p:nvPr/>
        </p:nvSpPr>
        <p:spPr>
          <a:xfrm>
            <a:off x="668215" y="5791200"/>
            <a:ext cx="4572000" cy="540294"/>
          </a:xfrm>
          <a:prstGeom prst="rect">
            <a:avLst/>
          </a:prstGeom>
        </p:spPr>
        <p:txBody>
          <a:bodyPr>
            <a:noAutofit/>
          </a:bodyPr>
          <a:lstStyle/>
          <a:p>
            <a:r>
              <a:rPr lang="en-US" sz="1200" dirty="0"/>
              <a:t>amzn = read.csv(file.choose(),header = TRUE)</a:t>
            </a:r>
          </a:p>
          <a:p>
            <a:r>
              <a:rPr lang="en-US" sz="1200" dirty="0"/>
              <a:t>x = artrans.wge(amzn$Adj.Close,1)</a:t>
            </a:r>
          </a:p>
        </p:txBody>
      </p:sp>
      <p:pic>
        <p:nvPicPr>
          <p:cNvPr id="9" name="Picture 8">
            <a:extLst>
              <a:ext uri="{FF2B5EF4-FFF2-40B4-BE49-F238E27FC236}">
                <a16:creationId xmlns:a16="http://schemas.microsoft.com/office/drawing/2014/main" id="{901DF9DB-972C-A946-A285-75736A73F2CF}"/>
              </a:ext>
            </a:extLst>
          </p:cNvPr>
          <p:cNvPicPr>
            <a:picLocks noChangeAspect="1"/>
          </p:cNvPicPr>
          <p:nvPr/>
        </p:nvPicPr>
        <p:blipFill>
          <a:blip r:embed="rId4"/>
          <a:stretch>
            <a:fillRect/>
          </a:stretch>
        </p:blipFill>
        <p:spPr>
          <a:xfrm>
            <a:off x="5134708" y="3722993"/>
            <a:ext cx="3208545" cy="1916003"/>
          </a:xfrm>
          <a:prstGeom prst="rect">
            <a:avLst/>
          </a:prstGeom>
        </p:spPr>
      </p:pic>
      <p:sp>
        <p:nvSpPr>
          <p:cNvPr id="12" name="Rectangle 11">
            <a:extLst>
              <a:ext uri="{FF2B5EF4-FFF2-40B4-BE49-F238E27FC236}">
                <a16:creationId xmlns:a16="http://schemas.microsoft.com/office/drawing/2014/main" id="{B9A601D0-E11B-4140-B705-EB5F04D3A6C6}"/>
              </a:ext>
            </a:extLst>
          </p:cNvPr>
          <p:cNvSpPr/>
          <p:nvPr/>
        </p:nvSpPr>
        <p:spPr bwMode="auto">
          <a:xfrm>
            <a:off x="5108331" y="4318514"/>
            <a:ext cx="2558562" cy="274320"/>
          </a:xfrm>
          <a:prstGeom prst="rect">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cxnSp>
        <p:nvCxnSpPr>
          <p:cNvPr id="13" name="Straight Arrow Connector 12">
            <a:extLst>
              <a:ext uri="{FF2B5EF4-FFF2-40B4-BE49-F238E27FC236}">
                <a16:creationId xmlns:a16="http://schemas.microsoft.com/office/drawing/2014/main" id="{F1B3310D-7757-9946-B2B2-C8F423AD4D66}"/>
              </a:ext>
            </a:extLst>
          </p:cNvPr>
          <p:cNvCxnSpPr>
            <a:cxnSpLocks/>
          </p:cNvCxnSpPr>
          <p:nvPr/>
        </p:nvCxnSpPr>
        <p:spPr bwMode="auto">
          <a:xfrm flipV="1">
            <a:off x="2321169" y="4407877"/>
            <a:ext cx="2672862" cy="497145"/>
          </a:xfrm>
          <a:prstGeom prst="straightConnector1">
            <a:avLst/>
          </a:prstGeom>
          <a:noFill/>
          <a:ln w="25400" cap="flat" cmpd="sng" algn="ctr">
            <a:solidFill>
              <a:srgbClr val="FC0000"/>
            </a:solidFill>
            <a:prstDash val="solid"/>
            <a:round/>
            <a:headEnd type="none" w="med" len="med"/>
            <a:tailEnd type="triangle"/>
          </a:ln>
          <a:effectLst/>
        </p:spPr>
      </p:cxnSp>
      <p:sp>
        <p:nvSpPr>
          <p:cNvPr id="16" name="TextBox 15">
            <a:extLst>
              <a:ext uri="{FF2B5EF4-FFF2-40B4-BE49-F238E27FC236}">
                <a16:creationId xmlns:a16="http://schemas.microsoft.com/office/drawing/2014/main" id="{24AD671A-8C6F-6C46-886A-30AB745965E7}"/>
              </a:ext>
            </a:extLst>
          </p:cNvPr>
          <p:cNvSpPr txBox="1"/>
          <p:nvPr/>
        </p:nvSpPr>
        <p:spPr>
          <a:xfrm>
            <a:off x="7663668" y="4238943"/>
            <a:ext cx="247923" cy="291170"/>
          </a:xfrm>
          <a:prstGeom prst="rect">
            <a:avLst/>
          </a:prstGeom>
          <a:noFill/>
        </p:spPr>
        <p:txBody>
          <a:bodyPr wrap="square" rtlCol="0">
            <a:noAutofit/>
          </a:bodyPr>
          <a:lstStyle/>
          <a:p>
            <a:pPr>
              <a:spcBef>
                <a:spcPts val="600"/>
              </a:spcBef>
            </a:pPr>
            <a:r>
              <a:rPr lang="en-US" sz="1292" dirty="0"/>
              <a:t>*</a:t>
            </a:r>
          </a:p>
        </p:txBody>
      </p:sp>
      <p:sp>
        <p:nvSpPr>
          <p:cNvPr id="14" name="TextBox 13"/>
          <p:cNvSpPr txBox="1"/>
          <p:nvPr/>
        </p:nvSpPr>
        <p:spPr>
          <a:xfrm>
            <a:off x="2958233" y="772775"/>
            <a:ext cx="3251153" cy="461665"/>
          </a:xfrm>
          <a:prstGeom prst="rect">
            <a:avLst/>
          </a:prstGeom>
          <a:noFill/>
        </p:spPr>
        <p:txBody>
          <a:bodyPr wrap="square" rtlCol="0">
            <a:noAutofit/>
          </a:bodyPr>
          <a:lstStyle/>
          <a:p>
            <a:pPr algn="ctr">
              <a:spcBef>
                <a:spcPts val="600"/>
              </a:spcBef>
            </a:pPr>
            <a:r>
              <a:rPr lang="en-US" sz="2400" dirty="0"/>
              <a:t>Amazon stock</a:t>
            </a:r>
          </a:p>
        </p:txBody>
      </p:sp>
      <p:pic>
        <p:nvPicPr>
          <p:cNvPr id="17" name="Picture 16">
            <a:extLst>
              <a:ext uri="{FF2B5EF4-FFF2-40B4-BE49-F238E27FC236}">
                <a16:creationId xmlns:a16="http://schemas.microsoft.com/office/drawing/2014/main" id="{BCCC8F59-A8DD-6145-B771-BAA5444EC53D}"/>
              </a:ext>
            </a:extLst>
          </p:cNvPr>
          <p:cNvPicPr>
            <a:picLocks noChangeAspect="1"/>
          </p:cNvPicPr>
          <p:nvPr/>
        </p:nvPicPr>
        <p:blipFill>
          <a:blip r:embed="rId5"/>
          <a:stretch>
            <a:fillRect/>
          </a:stretch>
        </p:blipFill>
        <p:spPr>
          <a:xfrm>
            <a:off x="990600" y="1143000"/>
            <a:ext cx="7162800" cy="2261008"/>
          </a:xfrm>
          <a:prstGeom prst="rect">
            <a:avLst/>
          </a:prstGeom>
        </p:spPr>
      </p:pic>
      <p:sp>
        <p:nvSpPr>
          <p:cNvPr id="19" name="Title 7"/>
          <p:cNvSpPr>
            <a:spLocks noGrp="1"/>
          </p:cNvSpPr>
          <p:nvPr>
            <p:ph type="title"/>
          </p:nvPr>
        </p:nvSpPr>
        <p:spPr>
          <a:xfrm>
            <a:off x="457200" y="228600"/>
            <a:ext cx="8229600" cy="602903"/>
          </a:xfrm>
        </p:spPr>
        <p:txBody>
          <a:bodyPr>
            <a:noAutofit/>
          </a:bodyPr>
          <a:lstStyle/>
          <a:p>
            <a:pPr>
              <a:spcBef>
                <a:spcPts val="0"/>
              </a:spcBef>
            </a:pPr>
            <a:r>
              <a:rPr lang="en-US" sz="2800" dirty="0"/>
              <a:t>ARIMA(0,1,0): Stock Example</a:t>
            </a:r>
          </a:p>
        </p:txBody>
      </p:sp>
      <p:sp>
        <p:nvSpPr>
          <p:cNvPr id="20" name="TextBox 19">
            <a:extLst>
              <a:ext uri="{FF2B5EF4-FFF2-40B4-BE49-F238E27FC236}">
                <a16:creationId xmlns:a16="http://schemas.microsoft.com/office/drawing/2014/main" id="{2A3511CD-2713-D341-827B-9BE7D081EF39}"/>
              </a:ext>
            </a:extLst>
          </p:cNvPr>
          <p:cNvSpPr txBox="1"/>
          <p:nvPr/>
        </p:nvSpPr>
        <p:spPr>
          <a:xfrm>
            <a:off x="4191000" y="6507144"/>
            <a:ext cx="4572001" cy="234463"/>
          </a:xfrm>
          <a:prstGeom prst="rect">
            <a:avLst/>
          </a:prstGeom>
          <a:noFill/>
        </p:spPr>
        <p:txBody>
          <a:bodyPr wrap="square" rtlCol="0">
            <a:noAutofit/>
          </a:bodyPr>
          <a:lstStyle/>
          <a:p>
            <a:pPr>
              <a:spcBef>
                <a:spcPts val="600"/>
              </a:spcBef>
            </a:pPr>
            <a:r>
              <a:rPr lang="en-US" sz="1200" dirty="0"/>
              <a:t>* We will estimate the coefficients of these models in a later unit.</a:t>
            </a:r>
          </a:p>
        </p:txBody>
      </p:sp>
    </p:spTree>
    <p:extLst>
      <p:ext uri="{BB962C8B-B14F-4D97-AF65-F5344CB8AC3E}">
        <p14:creationId xmlns:p14="http://schemas.microsoft.com/office/powerpoint/2010/main" val="208912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249478" y="5204857"/>
            <a:ext cx="2742122" cy="977191"/>
          </a:xfrm>
          <a:prstGeom prst="rect">
            <a:avLst/>
          </a:prstGeom>
          <a:noFill/>
        </p:spPr>
        <p:txBody>
          <a:bodyPr wrap="square" rtlCol="0">
            <a:noAutofit/>
          </a:bodyPr>
          <a:lstStyle/>
          <a:p>
            <a:pPr>
              <a:spcBef>
                <a:spcPts val="600"/>
              </a:spcBef>
            </a:pPr>
            <a:r>
              <a:rPr lang="en-US" dirty="0"/>
              <a:t>Slowly damping with very little indication of cyclic behavior</a:t>
            </a:r>
          </a:p>
        </p:txBody>
      </p:sp>
      <p:sp>
        <p:nvSpPr>
          <p:cNvPr id="2" name="TextBox 1"/>
          <p:cNvSpPr txBox="1"/>
          <p:nvPr/>
        </p:nvSpPr>
        <p:spPr>
          <a:xfrm>
            <a:off x="2695238" y="857692"/>
            <a:ext cx="4315162" cy="490134"/>
          </a:xfrm>
          <a:prstGeom prst="rect">
            <a:avLst/>
          </a:prstGeom>
          <a:noFill/>
        </p:spPr>
        <p:txBody>
          <a:bodyPr wrap="square" rtlCol="0">
            <a:noAutofit/>
          </a:bodyPr>
          <a:lstStyle/>
          <a:p>
            <a:pPr>
              <a:spcBef>
                <a:spcPts val="600"/>
              </a:spcBef>
            </a:pP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sym typeface="Symbol" panose="05050102010706020507" pitchFamily="18" charset="2"/>
              </a:rPr>
              <a:t></a:t>
            </a:r>
            <a:r>
              <a:rPr lang="en-US" sz="2585" dirty="0">
                <a:latin typeface="Symbol" panose="05050102010706020507" pitchFamily="18" charset="2"/>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1.5</a:t>
            </a:r>
            <a:r>
              <a:rPr lang="en-US" sz="2585" i="1" dirty="0">
                <a:latin typeface="Times New Roman" panose="02020603050405020304" pitchFamily="18" charset="0"/>
                <a:cs typeface="Times New Roman" panose="02020603050405020304" pitchFamily="18" charset="0"/>
              </a:rPr>
              <a:t>B </a:t>
            </a:r>
            <a:r>
              <a:rPr lang="en-US" sz="2585" dirty="0">
                <a:latin typeface="Times New Roman" panose="02020603050405020304" pitchFamily="18" charset="0"/>
                <a:cs typeface="Times New Roman" panose="02020603050405020304" pitchFamily="18" charset="0"/>
              </a:rPr>
              <a:t>+ .8</a:t>
            </a:r>
            <a:r>
              <a:rPr lang="en-US" sz="2585" i="1" dirty="0">
                <a:latin typeface="Times New Roman" panose="02020603050405020304" pitchFamily="18" charset="0"/>
                <a:cs typeface="Times New Roman" panose="02020603050405020304" pitchFamily="18" charset="0"/>
              </a:rPr>
              <a:t>B</a:t>
            </a:r>
            <a:r>
              <a:rPr lang="en-US" sz="2585" baseline="30000" dirty="0">
                <a:latin typeface="Times New Roman" panose="02020603050405020304" pitchFamily="18" charset="0"/>
                <a:cs typeface="Times New Roman" panose="02020603050405020304" pitchFamily="18" charset="0"/>
              </a:rPr>
              <a:t>2</a:t>
            </a: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dirty="0" err="1">
                <a:latin typeface="Times New Roman" panose="02020603050405020304" pitchFamily="18" charset="0"/>
                <a:cs typeface="Times New Roman" panose="02020603050405020304" pitchFamily="18" charset="0"/>
              </a:rPr>
              <a:t>X</a:t>
            </a:r>
            <a:r>
              <a:rPr lang="en-US" sz="2585" i="1" baseline="-25000" dirty="0" err="1">
                <a:latin typeface="Times New Roman" panose="02020603050405020304" pitchFamily="18" charset="0"/>
                <a:cs typeface="Times New Roman" panose="02020603050405020304" pitchFamily="18" charset="0"/>
              </a:rPr>
              <a:t>t</a:t>
            </a:r>
            <a:r>
              <a:rPr lang="en-US" sz="2585" dirty="0">
                <a:latin typeface="Times New Roman" panose="02020603050405020304" pitchFamily="18" charset="0"/>
                <a:cs typeface="Times New Roman" panose="02020603050405020304" pitchFamily="18" charset="0"/>
              </a:rPr>
              <a:t> = </a:t>
            </a:r>
            <a:r>
              <a:rPr lang="en-US" sz="2585" i="1" dirty="0">
                <a:latin typeface="Times New Roman" panose="02020603050405020304" pitchFamily="18" charset="0"/>
                <a:cs typeface="Times New Roman" panose="02020603050405020304" pitchFamily="18" charset="0"/>
              </a:rPr>
              <a:t>a</a:t>
            </a:r>
            <a:r>
              <a:rPr lang="en-US" sz="2585" i="1" baseline="-25000" dirty="0">
                <a:latin typeface="Times New Roman" panose="02020603050405020304" pitchFamily="18" charset="0"/>
                <a:cs typeface="Times New Roman" panose="02020603050405020304" pitchFamily="18" charset="0"/>
              </a:rPr>
              <a:t>t</a:t>
            </a:r>
            <a:endParaRPr lang="en-US" sz="2585" dirty="0"/>
          </a:p>
        </p:txBody>
      </p:sp>
      <p:sp>
        <p:nvSpPr>
          <p:cNvPr id="31" name="TextBox 30"/>
          <p:cNvSpPr txBox="1"/>
          <p:nvPr/>
        </p:nvSpPr>
        <p:spPr>
          <a:xfrm>
            <a:off x="3016919" y="5204857"/>
            <a:ext cx="3002881" cy="1272143"/>
          </a:xfrm>
          <a:prstGeom prst="rect">
            <a:avLst/>
          </a:prstGeom>
          <a:noFill/>
        </p:spPr>
        <p:txBody>
          <a:bodyPr wrap="square" rtlCol="0">
            <a:noAutofit/>
          </a:bodyPr>
          <a:lstStyle/>
          <a:p>
            <a:pPr>
              <a:spcBef>
                <a:spcPts val="600"/>
              </a:spcBef>
            </a:pPr>
            <a:r>
              <a:rPr lang="en-US" dirty="0"/>
              <a:t>Identically equal to </a:t>
            </a:r>
            <a:r>
              <a:rPr lang="en-US" i="1" dirty="0">
                <a:latin typeface="Symbol" panose="05050102010706020507" pitchFamily="18" charset="2"/>
              </a:rPr>
              <a:t>r</a:t>
            </a:r>
            <a:r>
              <a:rPr lang="en-US" i="1" baseline="-25000"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a:t>
            </a:r>
            <a:r>
              <a:rPr lang="en-US" dirty="0">
                <a:latin typeface="Symbol" panose="05050102010706020507" pitchFamily="18" charset="2"/>
              </a:rPr>
              <a:t> </a:t>
            </a:r>
            <a:r>
              <a:rPr lang="en-US" dirty="0"/>
              <a:t>1</a:t>
            </a:r>
            <a:br>
              <a:rPr lang="en-US" dirty="0"/>
            </a:br>
            <a:r>
              <a:rPr lang="en-US" dirty="0"/>
              <a:t>(even though there is second order cyclic stationary factor)</a:t>
            </a:r>
          </a:p>
        </p:txBody>
      </p:sp>
      <p:sp>
        <p:nvSpPr>
          <p:cNvPr id="13" name="TextBox 12"/>
          <p:cNvSpPr txBox="1"/>
          <p:nvPr/>
        </p:nvSpPr>
        <p:spPr>
          <a:xfrm>
            <a:off x="228601" y="5204857"/>
            <a:ext cx="2532881" cy="1015663"/>
          </a:xfrm>
          <a:prstGeom prst="rect">
            <a:avLst/>
          </a:prstGeom>
          <a:noFill/>
        </p:spPr>
        <p:txBody>
          <a:bodyPr wrap="square" rtlCol="0">
            <a:noAutofit/>
          </a:bodyPr>
          <a:lstStyle/>
          <a:p>
            <a:pPr>
              <a:spcBef>
                <a:spcPts val="600"/>
              </a:spcBef>
            </a:pPr>
            <a:r>
              <a:rPr lang="en-US" dirty="0"/>
              <a:t>Wandering with possibly a hint of the cyclic behavior</a:t>
            </a:r>
          </a:p>
        </p:txBody>
      </p:sp>
      <p:pic>
        <p:nvPicPr>
          <p:cNvPr id="3" name="Picture 2">
            <a:extLst>
              <a:ext uri="{FF2B5EF4-FFF2-40B4-BE49-F238E27FC236}">
                <a16:creationId xmlns:a16="http://schemas.microsoft.com/office/drawing/2014/main" id="{337B290F-AFA1-0D47-B4F3-769798CAF807}"/>
              </a:ext>
            </a:extLst>
          </p:cNvPr>
          <p:cNvPicPr>
            <a:picLocks noChangeAspect="1"/>
          </p:cNvPicPr>
          <p:nvPr/>
        </p:nvPicPr>
        <p:blipFill rotWithShape="1">
          <a:blip r:embed="rId3"/>
          <a:stretch/>
        </p:blipFill>
        <p:spPr>
          <a:xfrm>
            <a:off x="76200" y="3291515"/>
            <a:ext cx="2685282" cy="1823694"/>
          </a:xfrm>
          <a:prstGeom prst="rect">
            <a:avLst/>
          </a:prstGeom>
        </p:spPr>
      </p:pic>
      <p:pic>
        <p:nvPicPr>
          <p:cNvPr id="4" name="Picture 3">
            <a:extLst>
              <a:ext uri="{FF2B5EF4-FFF2-40B4-BE49-F238E27FC236}">
                <a16:creationId xmlns:a16="http://schemas.microsoft.com/office/drawing/2014/main" id="{3633324F-D1F7-4641-8F0A-2C23B0380C64}"/>
              </a:ext>
            </a:extLst>
          </p:cNvPr>
          <p:cNvPicPr>
            <a:picLocks noChangeAspect="1"/>
          </p:cNvPicPr>
          <p:nvPr/>
        </p:nvPicPr>
        <p:blipFill>
          <a:blip r:embed="rId4"/>
          <a:stretch>
            <a:fillRect/>
          </a:stretch>
        </p:blipFill>
        <p:spPr>
          <a:xfrm>
            <a:off x="6191217" y="3282390"/>
            <a:ext cx="2790338" cy="1895043"/>
          </a:xfrm>
          <a:prstGeom prst="rect">
            <a:avLst/>
          </a:prstGeom>
        </p:spPr>
      </p:pic>
      <p:pic>
        <p:nvPicPr>
          <p:cNvPr id="6" name="Picture 5">
            <a:extLst>
              <a:ext uri="{FF2B5EF4-FFF2-40B4-BE49-F238E27FC236}">
                <a16:creationId xmlns:a16="http://schemas.microsoft.com/office/drawing/2014/main" id="{980F1819-4361-CD45-9606-B038D6BECBDF}"/>
              </a:ext>
            </a:extLst>
          </p:cNvPr>
          <p:cNvPicPr>
            <a:picLocks noChangeAspect="1"/>
          </p:cNvPicPr>
          <p:nvPr/>
        </p:nvPicPr>
        <p:blipFill>
          <a:blip r:embed="rId5"/>
          <a:stretch>
            <a:fillRect/>
          </a:stretch>
        </p:blipFill>
        <p:spPr>
          <a:xfrm>
            <a:off x="1852863" y="1828800"/>
            <a:ext cx="5438275" cy="457200"/>
          </a:xfrm>
          <a:prstGeom prst="rect">
            <a:avLst/>
          </a:prstGeom>
        </p:spPr>
      </p:pic>
      <p:pic>
        <p:nvPicPr>
          <p:cNvPr id="15" name="Picture 14">
            <a:extLst>
              <a:ext uri="{FF2B5EF4-FFF2-40B4-BE49-F238E27FC236}">
                <a16:creationId xmlns:a16="http://schemas.microsoft.com/office/drawing/2014/main" id="{3539B05F-B2D2-EA4F-BFC2-AA61E957ECA9}"/>
              </a:ext>
            </a:extLst>
          </p:cNvPr>
          <p:cNvPicPr>
            <a:picLocks noChangeAspect="1"/>
          </p:cNvPicPr>
          <p:nvPr/>
        </p:nvPicPr>
        <p:blipFill>
          <a:blip r:embed="rId6"/>
          <a:stretch>
            <a:fillRect/>
          </a:stretch>
        </p:blipFill>
        <p:spPr>
          <a:xfrm>
            <a:off x="2908738" y="3291513"/>
            <a:ext cx="3135222" cy="1885920"/>
          </a:xfrm>
          <a:prstGeom prst="rect">
            <a:avLst/>
          </a:prstGeom>
        </p:spPr>
      </p:pic>
      <p:sp>
        <p:nvSpPr>
          <p:cNvPr id="17" name="Title 7"/>
          <p:cNvSpPr>
            <a:spLocks noGrp="1"/>
          </p:cNvSpPr>
          <p:nvPr>
            <p:ph type="title"/>
          </p:nvPr>
        </p:nvSpPr>
        <p:spPr>
          <a:xfrm>
            <a:off x="457200" y="228600"/>
            <a:ext cx="8229600" cy="602903"/>
          </a:xfrm>
        </p:spPr>
        <p:txBody>
          <a:bodyPr>
            <a:noAutofit/>
          </a:bodyPr>
          <a:lstStyle/>
          <a:p>
            <a:pPr>
              <a:spcBef>
                <a:spcPts val="600"/>
              </a:spcBef>
            </a:pPr>
            <a:r>
              <a:rPr lang="en-US" sz="2800" dirty="0"/>
              <a:t>ARIMA(2,1,0)</a:t>
            </a:r>
          </a:p>
        </p:txBody>
      </p:sp>
      <p:sp>
        <p:nvSpPr>
          <p:cNvPr id="22" name="TextBox 21"/>
          <p:cNvSpPr txBox="1"/>
          <p:nvPr/>
        </p:nvSpPr>
        <p:spPr>
          <a:xfrm>
            <a:off x="677405" y="2918857"/>
            <a:ext cx="1456195" cy="404854"/>
          </a:xfrm>
          <a:prstGeom prst="rect">
            <a:avLst/>
          </a:prstGeom>
          <a:noFill/>
        </p:spPr>
        <p:txBody>
          <a:bodyPr wrap="square" rtlCol="0">
            <a:noAutofit/>
          </a:bodyPr>
          <a:lstStyle/>
          <a:p>
            <a:pPr>
              <a:spcBef>
                <a:spcPts val="600"/>
              </a:spcBef>
            </a:pPr>
            <a:r>
              <a:rPr lang="en-US" sz="2031" dirty="0"/>
              <a:t>Realization</a:t>
            </a:r>
          </a:p>
        </p:txBody>
      </p:sp>
      <p:sp>
        <p:nvSpPr>
          <p:cNvPr id="27" name="TextBox 26"/>
          <p:cNvSpPr txBox="1"/>
          <p:nvPr/>
        </p:nvSpPr>
        <p:spPr>
          <a:xfrm>
            <a:off x="3174385" y="2918857"/>
            <a:ext cx="2616816" cy="404854"/>
          </a:xfrm>
          <a:prstGeom prst="rect">
            <a:avLst/>
          </a:prstGeom>
          <a:noFill/>
        </p:spPr>
        <p:txBody>
          <a:bodyPr wrap="square" rtlCol="0">
            <a:noAutofit/>
          </a:bodyPr>
          <a:lstStyle/>
          <a:p>
            <a:pPr>
              <a:spcBef>
                <a:spcPts val="600"/>
              </a:spcBef>
            </a:pPr>
            <a:r>
              <a:rPr lang="en-US" sz="2031" dirty="0"/>
              <a:t>True autocorrelations</a:t>
            </a:r>
          </a:p>
        </p:txBody>
      </p:sp>
      <p:sp>
        <p:nvSpPr>
          <p:cNvPr id="28" name="TextBox 27"/>
          <p:cNvSpPr txBox="1"/>
          <p:nvPr/>
        </p:nvSpPr>
        <p:spPr>
          <a:xfrm>
            <a:off x="6139033" y="2918857"/>
            <a:ext cx="2994808" cy="404854"/>
          </a:xfrm>
          <a:prstGeom prst="rect">
            <a:avLst/>
          </a:prstGeom>
          <a:noFill/>
        </p:spPr>
        <p:txBody>
          <a:bodyPr wrap="square" rtlCol="0">
            <a:noAutofit/>
          </a:bodyPr>
          <a:lstStyle/>
          <a:p>
            <a:pPr>
              <a:spcBef>
                <a:spcPts val="600"/>
              </a:spcBef>
            </a:pPr>
            <a:r>
              <a:rPr lang="en-US" sz="2031" dirty="0"/>
              <a:t>Sample autocorrelations</a:t>
            </a:r>
          </a:p>
        </p:txBody>
      </p:sp>
    </p:spTree>
    <p:extLst>
      <p:ext uri="{BB962C8B-B14F-4D97-AF65-F5344CB8AC3E}">
        <p14:creationId xmlns:p14="http://schemas.microsoft.com/office/powerpoint/2010/main" val="23515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P spid="13" grpId="0"/>
      <p:bldP spid="22" grpId="0"/>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249478" y="5204857"/>
            <a:ext cx="2742122" cy="977191"/>
          </a:xfrm>
          <a:prstGeom prst="rect">
            <a:avLst/>
          </a:prstGeom>
          <a:noFill/>
        </p:spPr>
        <p:txBody>
          <a:bodyPr wrap="square" rtlCol="0">
            <a:noAutofit/>
          </a:bodyPr>
          <a:lstStyle/>
          <a:p>
            <a:pPr>
              <a:spcBef>
                <a:spcPts val="600"/>
              </a:spcBef>
            </a:pPr>
            <a:r>
              <a:rPr lang="en-US" dirty="0"/>
              <a:t>There is a slight peak at .09, but the dominating behavior is at 0</a:t>
            </a:r>
          </a:p>
        </p:txBody>
      </p:sp>
      <p:sp>
        <p:nvSpPr>
          <p:cNvPr id="31" name="TextBox 30"/>
          <p:cNvSpPr txBox="1"/>
          <p:nvPr/>
        </p:nvSpPr>
        <p:spPr>
          <a:xfrm>
            <a:off x="3016919" y="5204857"/>
            <a:ext cx="2567220" cy="977191"/>
          </a:xfrm>
          <a:prstGeom prst="rect">
            <a:avLst/>
          </a:prstGeom>
          <a:noFill/>
        </p:spPr>
        <p:txBody>
          <a:bodyPr wrap="square" rtlCol="0">
            <a:noAutofit/>
          </a:bodyPr>
          <a:lstStyle/>
          <a:p>
            <a:pPr>
              <a:spcBef>
                <a:spcPts val="600"/>
              </a:spcBef>
            </a:pPr>
            <a:r>
              <a:rPr lang="en-US" dirty="0"/>
              <a:t>Slowly damping with very little indication of cyclic behavior</a:t>
            </a:r>
          </a:p>
        </p:txBody>
      </p:sp>
      <p:pic>
        <p:nvPicPr>
          <p:cNvPr id="4" name="Picture 3">
            <a:extLst>
              <a:ext uri="{FF2B5EF4-FFF2-40B4-BE49-F238E27FC236}">
                <a16:creationId xmlns:a16="http://schemas.microsoft.com/office/drawing/2014/main" id="{D8B24204-F835-2744-92F9-96D8119CBABA}"/>
              </a:ext>
            </a:extLst>
          </p:cNvPr>
          <p:cNvPicPr>
            <a:picLocks noChangeAspect="1"/>
          </p:cNvPicPr>
          <p:nvPr/>
        </p:nvPicPr>
        <p:blipFill>
          <a:blip r:embed="rId3"/>
          <a:stretch>
            <a:fillRect/>
          </a:stretch>
        </p:blipFill>
        <p:spPr>
          <a:xfrm>
            <a:off x="2171700" y="1371600"/>
            <a:ext cx="4800600" cy="1581036"/>
          </a:xfrm>
          <a:prstGeom prst="rect">
            <a:avLst/>
          </a:prstGeom>
        </p:spPr>
      </p:pic>
      <p:pic>
        <p:nvPicPr>
          <p:cNvPr id="7" name="Picture 6">
            <a:extLst>
              <a:ext uri="{FF2B5EF4-FFF2-40B4-BE49-F238E27FC236}">
                <a16:creationId xmlns:a16="http://schemas.microsoft.com/office/drawing/2014/main" id="{089C2CB8-3317-B64C-AA67-47967C8E8797}"/>
              </a:ext>
            </a:extLst>
          </p:cNvPr>
          <p:cNvPicPr>
            <a:picLocks noChangeAspect="1"/>
          </p:cNvPicPr>
          <p:nvPr/>
        </p:nvPicPr>
        <p:blipFill>
          <a:blip r:embed="rId4"/>
          <a:stretch>
            <a:fillRect/>
          </a:stretch>
        </p:blipFill>
        <p:spPr>
          <a:xfrm>
            <a:off x="5981918" y="3282390"/>
            <a:ext cx="3085882" cy="1856240"/>
          </a:xfrm>
          <a:prstGeom prst="rect">
            <a:avLst/>
          </a:prstGeom>
        </p:spPr>
      </p:pic>
      <p:sp>
        <p:nvSpPr>
          <p:cNvPr id="16" name="TextBox 15"/>
          <p:cNvSpPr txBox="1"/>
          <p:nvPr/>
        </p:nvSpPr>
        <p:spPr>
          <a:xfrm>
            <a:off x="2695238" y="857692"/>
            <a:ext cx="4277062" cy="490134"/>
          </a:xfrm>
          <a:prstGeom prst="rect">
            <a:avLst/>
          </a:prstGeom>
          <a:noFill/>
        </p:spPr>
        <p:txBody>
          <a:bodyPr wrap="square" rtlCol="0">
            <a:noAutofit/>
          </a:bodyPr>
          <a:lstStyle/>
          <a:p>
            <a:pPr>
              <a:spcBef>
                <a:spcPts val="600"/>
              </a:spcBef>
            </a:pP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1.5</a:t>
            </a:r>
            <a:r>
              <a:rPr lang="en-US" sz="2585" i="1" dirty="0">
                <a:latin typeface="Times New Roman" panose="02020603050405020304" pitchFamily="18" charset="0"/>
                <a:cs typeface="Times New Roman" panose="02020603050405020304" pitchFamily="18" charset="0"/>
              </a:rPr>
              <a:t>B </a:t>
            </a:r>
            <a:r>
              <a:rPr lang="en-US" sz="2585" dirty="0">
                <a:latin typeface="Times New Roman" panose="02020603050405020304" pitchFamily="18" charset="0"/>
                <a:cs typeface="Times New Roman" panose="02020603050405020304" pitchFamily="18" charset="0"/>
              </a:rPr>
              <a:t>+ .8</a:t>
            </a:r>
            <a:r>
              <a:rPr lang="en-US" sz="2585" i="1" dirty="0">
                <a:latin typeface="Times New Roman" panose="02020603050405020304" pitchFamily="18" charset="0"/>
                <a:cs typeface="Times New Roman" panose="02020603050405020304" pitchFamily="18" charset="0"/>
              </a:rPr>
              <a:t>B</a:t>
            </a:r>
            <a:r>
              <a:rPr lang="en-US" sz="2585" baseline="30000" dirty="0">
                <a:latin typeface="Times New Roman" panose="02020603050405020304" pitchFamily="18" charset="0"/>
                <a:cs typeface="Times New Roman" panose="02020603050405020304" pitchFamily="18" charset="0"/>
              </a:rPr>
              <a:t>2</a:t>
            </a: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dirty="0" err="1">
                <a:latin typeface="Times New Roman" panose="02020603050405020304" pitchFamily="18" charset="0"/>
                <a:cs typeface="Times New Roman" panose="02020603050405020304" pitchFamily="18" charset="0"/>
              </a:rPr>
              <a:t>X</a:t>
            </a:r>
            <a:r>
              <a:rPr lang="en-US" sz="2585" i="1" baseline="-25000" dirty="0" err="1">
                <a:latin typeface="Times New Roman" panose="02020603050405020304" pitchFamily="18" charset="0"/>
                <a:cs typeface="Times New Roman" panose="02020603050405020304" pitchFamily="18" charset="0"/>
              </a:rPr>
              <a:t>t</a:t>
            </a:r>
            <a:r>
              <a:rPr lang="en-US" sz="2585" dirty="0">
                <a:latin typeface="Times New Roman" panose="02020603050405020304" pitchFamily="18" charset="0"/>
                <a:cs typeface="Times New Roman" panose="02020603050405020304" pitchFamily="18" charset="0"/>
              </a:rPr>
              <a:t> = </a:t>
            </a:r>
            <a:r>
              <a:rPr lang="en-US" sz="2585" i="1" dirty="0">
                <a:latin typeface="Times New Roman" panose="02020603050405020304" pitchFamily="18" charset="0"/>
                <a:cs typeface="Times New Roman" panose="02020603050405020304" pitchFamily="18" charset="0"/>
              </a:rPr>
              <a:t>a</a:t>
            </a:r>
            <a:r>
              <a:rPr lang="en-US" sz="2585" i="1" baseline="-25000" dirty="0">
                <a:latin typeface="Times New Roman" panose="02020603050405020304" pitchFamily="18" charset="0"/>
                <a:cs typeface="Times New Roman" panose="02020603050405020304" pitchFamily="18" charset="0"/>
              </a:rPr>
              <a:t>t</a:t>
            </a:r>
            <a:endParaRPr lang="en-US" sz="2585" dirty="0"/>
          </a:p>
        </p:txBody>
      </p:sp>
      <p:sp>
        <p:nvSpPr>
          <p:cNvPr id="19" name="Title 7"/>
          <p:cNvSpPr>
            <a:spLocks noGrp="1"/>
          </p:cNvSpPr>
          <p:nvPr>
            <p:ph type="title"/>
          </p:nvPr>
        </p:nvSpPr>
        <p:spPr>
          <a:xfrm>
            <a:off x="457200" y="228600"/>
            <a:ext cx="8229600" cy="602903"/>
          </a:xfrm>
        </p:spPr>
        <p:txBody>
          <a:bodyPr>
            <a:noAutofit/>
          </a:bodyPr>
          <a:lstStyle/>
          <a:p>
            <a:pPr>
              <a:spcBef>
                <a:spcPts val="600"/>
              </a:spcBef>
            </a:pPr>
            <a:r>
              <a:rPr lang="en-US" sz="2800" dirty="0"/>
              <a:t>ARIMA(2,1,0)</a:t>
            </a:r>
          </a:p>
        </p:txBody>
      </p:sp>
      <p:sp>
        <p:nvSpPr>
          <p:cNvPr id="20" name="TextBox 19"/>
          <p:cNvSpPr txBox="1"/>
          <p:nvPr/>
        </p:nvSpPr>
        <p:spPr>
          <a:xfrm>
            <a:off x="677405" y="2918857"/>
            <a:ext cx="1456195" cy="404854"/>
          </a:xfrm>
          <a:prstGeom prst="rect">
            <a:avLst/>
          </a:prstGeom>
          <a:noFill/>
        </p:spPr>
        <p:txBody>
          <a:bodyPr wrap="square" rtlCol="0">
            <a:noAutofit/>
          </a:bodyPr>
          <a:lstStyle/>
          <a:p>
            <a:pPr>
              <a:spcBef>
                <a:spcPts val="600"/>
              </a:spcBef>
            </a:pPr>
            <a:r>
              <a:rPr lang="en-US" sz="2031" dirty="0"/>
              <a:t>Realization</a:t>
            </a:r>
          </a:p>
        </p:txBody>
      </p:sp>
      <p:sp>
        <p:nvSpPr>
          <p:cNvPr id="21" name="TextBox 20"/>
          <p:cNvSpPr txBox="1"/>
          <p:nvPr/>
        </p:nvSpPr>
        <p:spPr>
          <a:xfrm>
            <a:off x="2799582" y="2918857"/>
            <a:ext cx="2991619" cy="404854"/>
          </a:xfrm>
          <a:prstGeom prst="rect">
            <a:avLst/>
          </a:prstGeom>
          <a:noFill/>
        </p:spPr>
        <p:txBody>
          <a:bodyPr wrap="square" rtlCol="0">
            <a:noAutofit/>
          </a:bodyPr>
          <a:lstStyle/>
          <a:p>
            <a:pPr>
              <a:spcBef>
                <a:spcPts val="600"/>
              </a:spcBef>
            </a:pPr>
            <a:r>
              <a:rPr lang="en-US" sz="2031" dirty="0"/>
              <a:t>Sample autocorrelations</a:t>
            </a:r>
          </a:p>
        </p:txBody>
      </p:sp>
      <p:sp>
        <p:nvSpPr>
          <p:cNvPr id="23" name="TextBox 22"/>
          <p:cNvSpPr txBox="1"/>
          <p:nvPr/>
        </p:nvSpPr>
        <p:spPr>
          <a:xfrm>
            <a:off x="5981918" y="2918857"/>
            <a:ext cx="3151923" cy="404854"/>
          </a:xfrm>
          <a:prstGeom prst="rect">
            <a:avLst/>
          </a:prstGeom>
          <a:noFill/>
        </p:spPr>
        <p:txBody>
          <a:bodyPr wrap="square" rtlCol="0">
            <a:noAutofit/>
          </a:bodyPr>
          <a:lstStyle/>
          <a:p>
            <a:pPr>
              <a:spcBef>
                <a:spcPts val="600"/>
              </a:spcBef>
            </a:pPr>
            <a:r>
              <a:rPr lang="en-US" sz="2031" dirty="0"/>
              <a:t>Sample Spectral Density</a:t>
            </a:r>
          </a:p>
        </p:txBody>
      </p:sp>
      <p:pic>
        <p:nvPicPr>
          <p:cNvPr id="24" name="Picture 23">
            <a:extLst>
              <a:ext uri="{FF2B5EF4-FFF2-40B4-BE49-F238E27FC236}">
                <a16:creationId xmlns:a16="http://schemas.microsoft.com/office/drawing/2014/main" id="{337B290F-AFA1-0D47-B4F3-769798CAF807}"/>
              </a:ext>
            </a:extLst>
          </p:cNvPr>
          <p:cNvPicPr>
            <a:picLocks noChangeAspect="1"/>
          </p:cNvPicPr>
          <p:nvPr/>
        </p:nvPicPr>
        <p:blipFill rotWithShape="1">
          <a:blip r:embed="rId5"/>
          <a:stretch/>
        </p:blipFill>
        <p:spPr>
          <a:xfrm>
            <a:off x="76200" y="3291515"/>
            <a:ext cx="2685282" cy="1823694"/>
          </a:xfrm>
          <a:prstGeom prst="rect">
            <a:avLst/>
          </a:prstGeom>
        </p:spPr>
      </p:pic>
      <p:pic>
        <p:nvPicPr>
          <p:cNvPr id="25" name="Picture 24">
            <a:extLst>
              <a:ext uri="{FF2B5EF4-FFF2-40B4-BE49-F238E27FC236}">
                <a16:creationId xmlns:a16="http://schemas.microsoft.com/office/drawing/2014/main" id="{3633324F-D1F7-4641-8F0A-2C23B0380C64}"/>
              </a:ext>
            </a:extLst>
          </p:cNvPr>
          <p:cNvPicPr>
            <a:picLocks noChangeAspect="1"/>
          </p:cNvPicPr>
          <p:nvPr/>
        </p:nvPicPr>
        <p:blipFill>
          <a:blip r:embed="rId6"/>
          <a:stretch>
            <a:fillRect/>
          </a:stretch>
        </p:blipFill>
        <p:spPr>
          <a:xfrm>
            <a:off x="2908738" y="3282390"/>
            <a:ext cx="2790338" cy="1895043"/>
          </a:xfrm>
          <a:prstGeom prst="rect">
            <a:avLst/>
          </a:prstGeom>
        </p:spPr>
      </p:pic>
      <p:sp>
        <p:nvSpPr>
          <p:cNvPr id="34" name="TextBox 33"/>
          <p:cNvSpPr txBox="1"/>
          <p:nvPr/>
        </p:nvSpPr>
        <p:spPr>
          <a:xfrm>
            <a:off x="228601" y="5204857"/>
            <a:ext cx="2532881" cy="1015663"/>
          </a:xfrm>
          <a:prstGeom prst="rect">
            <a:avLst/>
          </a:prstGeom>
          <a:noFill/>
        </p:spPr>
        <p:txBody>
          <a:bodyPr wrap="square" rtlCol="0">
            <a:noAutofit/>
          </a:bodyPr>
          <a:lstStyle/>
          <a:p>
            <a:pPr>
              <a:spcBef>
                <a:spcPts val="600"/>
              </a:spcBef>
            </a:pPr>
            <a:r>
              <a:rPr lang="en-US" dirty="0"/>
              <a:t>Wandering with possibly a hint of the cyclic behavior</a:t>
            </a:r>
          </a:p>
        </p:txBody>
      </p:sp>
    </p:spTree>
    <p:extLst>
      <p:ext uri="{BB962C8B-B14F-4D97-AF65-F5344CB8AC3E}">
        <p14:creationId xmlns:p14="http://schemas.microsoft.com/office/powerpoint/2010/main" val="63256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P spid="20" grpId="0"/>
      <p:bldP spid="21" grpId="0"/>
      <p:bldP spid="2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mp.gif"/>
          <p:cNvPicPr>
            <a:picLocks noChangeAspect="1"/>
          </p:cNvPicPr>
          <p:nvPr/>
        </p:nvPicPr>
        <p:blipFill>
          <a:blip r:embed="rId3"/>
          <a:stretch>
            <a:fillRect/>
          </a:stretch>
        </p:blipFill>
        <p:spPr>
          <a:xfrm>
            <a:off x="736971" y="1501394"/>
            <a:ext cx="2042981" cy="624606"/>
          </a:xfrm>
          <a:prstGeom prst="rect">
            <a:avLst/>
          </a:prstGeom>
          <a:ln>
            <a:solidFill>
              <a:srgbClr val="FF0000"/>
            </a:solidFill>
          </a:ln>
        </p:spPr>
      </p:pic>
      <p:pic>
        <p:nvPicPr>
          <p:cNvPr id="8" name="Picture 7" descr="tmp.gif"/>
          <p:cNvPicPr>
            <a:picLocks noChangeAspect="1"/>
          </p:cNvPicPr>
          <p:nvPr/>
        </p:nvPicPr>
        <p:blipFill>
          <a:blip r:embed="rId4"/>
          <a:stretch>
            <a:fillRect/>
          </a:stretch>
        </p:blipFill>
        <p:spPr>
          <a:xfrm>
            <a:off x="3218407" y="1334617"/>
            <a:ext cx="3689956" cy="514878"/>
          </a:xfrm>
          <a:prstGeom prst="rect">
            <a:avLst/>
          </a:prstGeom>
        </p:spPr>
      </p:pic>
      <p:pic>
        <p:nvPicPr>
          <p:cNvPr id="9" name="Picture 8" descr="tmp.gif"/>
          <p:cNvPicPr>
            <a:picLocks noChangeAspect="1"/>
          </p:cNvPicPr>
          <p:nvPr/>
        </p:nvPicPr>
        <p:blipFill>
          <a:blip r:embed="rId5"/>
          <a:stretch>
            <a:fillRect/>
          </a:stretch>
        </p:blipFill>
        <p:spPr>
          <a:xfrm>
            <a:off x="3218407" y="1811215"/>
            <a:ext cx="5261405" cy="514878"/>
          </a:xfrm>
          <a:prstGeom prst="rect">
            <a:avLst/>
          </a:prstGeom>
        </p:spPr>
      </p:pic>
      <p:sp>
        <p:nvSpPr>
          <p:cNvPr id="10" name="TextBox 9"/>
          <p:cNvSpPr txBox="1"/>
          <p:nvPr/>
        </p:nvSpPr>
        <p:spPr>
          <a:xfrm>
            <a:off x="482285" y="2562291"/>
            <a:ext cx="2743200" cy="461665"/>
          </a:xfrm>
          <a:prstGeom prst="rect">
            <a:avLst/>
          </a:prstGeom>
          <a:noFill/>
        </p:spPr>
        <p:txBody>
          <a:bodyPr wrap="square" rtlCol="0">
            <a:noAutofit/>
          </a:bodyPr>
          <a:lstStyle/>
          <a:p>
            <a:pPr>
              <a:spcBef>
                <a:spcPts val="600"/>
              </a:spcBef>
            </a:pPr>
            <a:r>
              <a:rPr lang="en-US" sz="2400" b="1" dirty="0"/>
              <a:t>Example signals:</a:t>
            </a:r>
          </a:p>
        </p:txBody>
      </p:sp>
      <p:pic>
        <p:nvPicPr>
          <p:cNvPr id="14" name="Picture 13" descr="tmp.gif"/>
          <p:cNvPicPr>
            <a:picLocks noChangeAspect="1"/>
          </p:cNvPicPr>
          <p:nvPr/>
        </p:nvPicPr>
        <p:blipFill>
          <a:blip r:embed="rId6"/>
          <a:srcRect b="65487"/>
          <a:stretch>
            <a:fillRect/>
          </a:stretch>
        </p:blipFill>
        <p:spPr>
          <a:xfrm>
            <a:off x="3218407" y="2551027"/>
            <a:ext cx="2885460" cy="562708"/>
          </a:xfrm>
          <a:prstGeom prst="rect">
            <a:avLst/>
          </a:prstGeom>
        </p:spPr>
      </p:pic>
      <p:sp>
        <p:nvSpPr>
          <p:cNvPr id="6" name="TextBox 5"/>
          <p:cNvSpPr txBox="1"/>
          <p:nvPr/>
        </p:nvSpPr>
        <p:spPr>
          <a:xfrm>
            <a:off x="665175" y="5836920"/>
            <a:ext cx="8174025" cy="461665"/>
          </a:xfrm>
          <a:prstGeom prst="rect">
            <a:avLst/>
          </a:prstGeom>
          <a:noFill/>
        </p:spPr>
        <p:txBody>
          <a:bodyPr wrap="square" rtlCol="0">
            <a:noAutofit/>
          </a:bodyPr>
          <a:lstStyle/>
          <a:p>
            <a:pPr>
              <a:spcBef>
                <a:spcPts val="600"/>
              </a:spcBef>
            </a:pP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t</a:t>
            </a:r>
            <a:r>
              <a:rPr lang="en-US" sz="2400" dirty="0"/>
              <a:t> is non-stationary because of non-constant mean.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5960B9-3553-1E47-AA5F-92BE63BCA034}"/>
                  </a:ext>
                </a:extLst>
              </p:cNvPr>
              <p:cNvSpPr txBox="1"/>
              <p:nvPr/>
            </p:nvSpPr>
            <p:spPr>
              <a:xfrm>
                <a:off x="1881277" y="3104454"/>
                <a:ext cx="2406749"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=.1+.7</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m:oMathPara>
                </a14:m>
                <a:endParaRPr lang="en-US" sz="2400" dirty="0"/>
              </a:p>
            </p:txBody>
          </p:sp>
        </mc:Choice>
        <mc:Fallback xmlns="">
          <p:sp>
            <p:nvSpPr>
              <p:cNvPr id="4" name="TextBox 3">
                <a:extLst>
                  <a:ext uri="{FF2B5EF4-FFF2-40B4-BE49-F238E27FC236}">
                    <a16:creationId xmlns:a16="http://schemas.microsoft.com/office/drawing/2014/main" id="{F85960B9-3553-1E47-AA5F-92BE63BCA034}"/>
                  </a:ext>
                </a:extLst>
              </p:cNvPr>
              <p:cNvSpPr txBox="1">
                <a:spLocks noRot="1" noChangeAspect="1" noMove="1" noResize="1" noEditPoints="1" noAdjustHandles="1" noChangeArrowheads="1" noChangeShapeType="1" noTextEdit="1"/>
              </p:cNvSpPr>
              <p:nvPr/>
            </p:nvSpPr>
            <p:spPr>
              <a:xfrm>
                <a:off x="1881277" y="3104454"/>
                <a:ext cx="2406749" cy="369332"/>
              </a:xfrm>
              <a:prstGeom prst="rect">
                <a:avLst/>
              </a:prstGeom>
              <a:blipFill>
                <a:blip r:embed="rId7"/>
                <a:stretch>
                  <a:fillRect l="-2284" r="-508" b="-16393"/>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8E00C098-652B-9942-AB25-2EC5FA8D48ED}"/>
              </a:ext>
            </a:extLst>
          </p:cNvPr>
          <p:cNvSpPr/>
          <p:nvPr/>
        </p:nvSpPr>
        <p:spPr>
          <a:xfrm>
            <a:off x="1064597" y="6983121"/>
            <a:ext cx="5969250" cy="1882760"/>
          </a:xfrm>
          <a:prstGeom prst="rect">
            <a:avLst/>
          </a:prstGeom>
        </p:spPr>
        <p:txBody>
          <a:bodyPr wrap="square">
            <a:spAutoFit/>
          </a:bodyPr>
          <a:lstStyle/>
          <a:p>
            <a:r>
              <a:rPr lang="en-US" sz="1662" dirty="0"/>
              <a:t>Signal = gen.sigplusnoise.wge(100,.1,.7,vara = 0, sn = 7)</a:t>
            </a:r>
          </a:p>
          <a:p>
            <a:r>
              <a:rPr lang="en-US" sz="1662" dirty="0"/>
              <a:t>Noise = gen.arma.wge(100,phi = .9,vara = 10, sn = 7)</a:t>
            </a:r>
          </a:p>
          <a:p>
            <a:r>
              <a:rPr lang="en-US" sz="1662" dirty="0"/>
              <a:t>Xs = Signal + Noise</a:t>
            </a:r>
          </a:p>
          <a:p>
            <a:r>
              <a:rPr lang="en-US" sz="1662" dirty="0"/>
              <a:t>plot(Xs, type = "l")</a:t>
            </a:r>
          </a:p>
          <a:p>
            <a:r>
              <a:rPr lang="en-US" sz="1662" dirty="0"/>
              <a:t>Xhats = .1+.7*seq(1,100,length = 100)</a:t>
            </a:r>
          </a:p>
          <a:p>
            <a:r>
              <a:rPr lang="en-US" sz="1662" dirty="0"/>
              <a:t>resids = Xs - Xhats</a:t>
            </a:r>
          </a:p>
          <a:p>
            <a:r>
              <a:rPr lang="en-US" sz="1662" dirty="0"/>
              <a:t>plot(resids, type = "l")</a:t>
            </a:r>
            <a:endParaRPr lang="en-US" sz="1846"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ABE6322-9C91-2140-850C-B7A114DC31C3}"/>
                  </a:ext>
                </a:extLst>
              </p:cNvPr>
              <p:cNvSpPr/>
              <p:nvPr/>
            </p:nvSpPr>
            <p:spPr>
              <a:xfrm>
                <a:off x="4950425" y="3043707"/>
                <a:ext cx="1843903" cy="461665"/>
              </a:xfrm>
              <a:prstGeom prst="rect">
                <a:avLst/>
              </a:prstGeom>
            </p:spPr>
            <p:txBody>
              <a:bodyPr wrap="none">
                <a:noAutofit/>
              </a:bodyPr>
              <a:lstStyle/>
              <a:p>
                <a:pPr>
                  <a:spcBef>
                    <a:spcPts val="600"/>
                  </a:spcBef>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r>
                      <a:rPr lang="en-US" sz="2400">
                        <a:latin typeface="Cambria Math" panose="02040503050406030204" pitchFamily="18" charset="0"/>
                      </a:rPr>
                      <m:t> </m:t>
                    </m:r>
                    <m:r>
                      <m:rPr>
                        <m:sty m:val="p"/>
                      </m:rPr>
                      <a:rPr lang="en-US" sz="2400">
                        <a:latin typeface="Cambria Math" panose="02040503050406030204" pitchFamily="18" charset="0"/>
                      </a:rPr>
                      <m:t>are</m:t>
                    </m:r>
                    <m:r>
                      <a:rPr lang="en-US" sz="2400">
                        <a:latin typeface="Cambria Math" panose="02040503050406030204" pitchFamily="18" charset="0"/>
                      </a:rPr>
                      <m:t> </m:t>
                    </m:r>
                  </m:oMath>
                </a14:m>
                <a:r>
                  <a:rPr lang="en-US" sz="2400" dirty="0"/>
                  <a:t>AR(1)</a:t>
                </a:r>
              </a:p>
            </p:txBody>
          </p:sp>
        </mc:Choice>
        <mc:Fallback xmlns="">
          <p:sp>
            <p:nvSpPr>
              <p:cNvPr id="12" name="Rectangle 11">
                <a:extLst>
                  <a:ext uri="{FF2B5EF4-FFF2-40B4-BE49-F238E27FC236}">
                    <a16:creationId xmlns:a16="http://schemas.microsoft.com/office/drawing/2014/main" id="{1ABE6322-9C91-2140-850C-B7A114DC31C3}"/>
                  </a:ext>
                </a:extLst>
              </p:cNvPr>
              <p:cNvSpPr>
                <a:spLocks noRot="1" noChangeAspect="1" noMove="1" noResize="1" noEditPoints="1" noAdjustHandles="1" noChangeArrowheads="1" noChangeShapeType="1" noTextEdit="1"/>
              </p:cNvSpPr>
              <p:nvPr/>
            </p:nvSpPr>
            <p:spPr>
              <a:xfrm>
                <a:off x="4950425" y="3043707"/>
                <a:ext cx="1843903" cy="461665"/>
              </a:xfrm>
              <a:prstGeom prst="rect">
                <a:avLst/>
              </a:prstGeom>
              <a:blipFill>
                <a:blip r:embed="rId8"/>
                <a:stretch>
                  <a:fillRect l="-660" t="-9211" r="-4290" b="-3026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38C0750-56AB-B84F-AC8D-E9A8B739F639}"/>
              </a:ext>
            </a:extLst>
          </p:cNvPr>
          <p:cNvPicPr>
            <a:picLocks noChangeAspect="1"/>
          </p:cNvPicPr>
          <p:nvPr/>
        </p:nvPicPr>
        <p:blipFill rotWithShape="1">
          <a:blip r:embed="rId9"/>
          <a:srcRect b="3931"/>
          <a:stretch/>
        </p:blipFill>
        <p:spPr>
          <a:xfrm>
            <a:off x="497576" y="3931366"/>
            <a:ext cx="2126595" cy="1857718"/>
          </a:xfrm>
          <a:prstGeom prst="rect">
            <a:avLst/>
          </a:prstGeom>
        </p:spPr>
      </p:pic>
      <p:pic>
        <p:nvPicPr>
          <p:cNvPr id="18" name="Picture 17">
            <a:extLst>
              <a:ext uri="{FF2B5EF4-FFF2-40B4-BE49-F238E27FC236}">
                <a16:creationId xmlns:a16="http://schemas.microsoft.com/office/drawing/2014/main" id="{EB7A73EF-03F9-0242-BEB4-3BAE15E0493C}"/>
              </a:ext>
            </a:extLst>
          </p:cNvPr>
          <p:cNvPicPr>
            <a:picLocks noChangeAspect="1"/>
          </p:cNvPicPr>
          <p:nvPr/>
        </p:nvPicPr>
        <p:blipFill rotWithShape="1">
          <a:blip r:embed="rId10"/>
          <a:srcRect b="3629"/>
          <a:stretch/>
        </p:blipFill>
        <p:spPr>
          <a:xfrm>
            <a:off x="6119157" y="3931366"/>
            <a:ext cx="2219053" cy="1944574"/>
          </a:xfrm>
          <a:prstGeom prst="rect">
            <a:avLst/>
          </a:prstGeom>
        </p:spPr>
      </p:pic>
      <p:pic>
        <p:nvPicPr>
          <p:cNvPr id="21" name="Picture 20">
            <a:extLst>
              <a:ext uri="{FF2B5EF4-FFF2-40B4-BE49-F238E27FC236}">
                <a16:creationId xmlns:a16="http://schemas.microsoft.com/office/drawing/2014/main" id="{04416FAF-83ED-4B43-8836-67E8203EB504}"/>
              </a:ext>
            </a:extLst>
          </p:cNvPr>
          <p:cNvPicPr>
            <a:picLocks noChangeAspect="1"/>
          </p:cNvPicPr>
          <p:nvPr/>
        </p:nvPicPr>
        <p:blipFill rotWithShape="1">
          <a:blip r:embed="rId11"/>
          <a:srcRect b="6974"/>
          <a:stretch/>
        </p:blipFill>
        <p:spPr>
          <a:xfrm>
            <a:off x="3364915" y="3931366"/>
            <a:ext cx="2343518" cy="1859483"/>
          </a:xfrm>
          <a:prstGeom prst="rect">
            <a:avLst/>
          </a:prstGeom>
        </p:spPr>
      </p:pic>
      <p:sp>
        <p:nvSpPr>
          <p:cNvPr id="13" name="Title 12"/>
          <p:cNvSpPr>
            <a:spLocks noGrp="1"/>
          </p:cNvSpPr>
          <p:nvPr>
            <p:ph type="title"/>
          </p:nvPr>
        </p:nvSpPr>
        <p:spPr/>
        <p:txBody>
          <a:bodyPr>
            <a:noAutofit/>
          </a:bodyPr>
          <a:lstStyle/>
          <a:p>
            <a:pPr>
              <a:spcBef>
                <a:spcPts val="600"/>
              </a:spcBef>
            </a:pPr>
            <a:r>
              <a:rPr lang="en-US" sz="3600" dirty="0"/>
              <a:t>Deterministic Signal-Plus-Noise Models</a:t>
            </a:r>
          </a:p>
        </p:txBody>
      </p:sp>
      <p:sp>
        <p:nvSpPr>
          <p:cNvPr id="17" name="TextBox 16">
            <a:extLst>
              <a:ext uri="{FF2B5EF4-FFF2-40B4-BE49-F238E27FC236}">
                <a16:creationId xmlns:a16="http://schemas.microsoft.com/office/drawing/2014/main" id="{0F260835-BE31-AF46-8E86-17AABA9CFD5A}"/>
              </a:ext>
            </a:extLst>
          </p:cNvPr>
          <p:cNvSpPr txBox="1"/>
          <p:nvPr/>
        </p:nvSpPr>
        <p:spPr>
          <a:xfrm>
            <a:off x="1061398" y="3669566"/>
            <a:ext cx="1224602" cy="338554"/>
          </a:xfrm>
          <a:prstGeom prst="rect">
            <a:avLst/>
          </a:prstGeom>
          <a:noFill/>
        </p:spPr>
        <p:txBody>
          <a:bodyPr wrap="square" rtlCol="0">
            <a:noAutofit/>
          </a:bodyPr>
          <a:lstStyle/>
          <a:p>
            <a:pPr algn="ctr">
              <a:spcBef>
                <a:spcPts val="600"/>
              </a:spcBef>
            </a:pPr>
            <a:r>
              <a:rPr lang="en-US" sz="1600" dirty="0"/>
              <a:t>Realization</a:t>
            </a:r>
          </a:p>
        </p:txBody>
      </p:sp>
      <p:sp>
        <p:nvSpPr>
          <p:cNvPr id="19" name="TextBox 18">
            <a:extLst>
              <a:ext uri="{FF2B5EF4-FFF2-40B4-BE49-F238E27FC236}">
                <a16:creationId xmlns:a16="http://schemas.microsoft.com/office/drawing/2014/main" id="{DBE50144-4591-8B47-B568-2CC18CE402C4}"/>
              </a:ext>
            </a:extLst>
          </p:cNvPr>
          <p:cNvSpPr txBox="1"/>
          <p:nvPr/>
        </p:nvSpPr>
        <p:spPr>
          <a:xfrm>
            <a:off x="3992662" y="3669566"/>
            <a:ext cx="1224602" cy="338554"/>
          </a:xfrm>
          <a:prstGeom prst="rect">
            <a:avLst/>
          </a:prstGeom>
          <a:noFill/>
        </p:spPr>
        <p:txBody>
          <a:bodyPr wrap="square" rtlCol="0">
            <a:noAutofit/>
          </a:bodyPr>
          <a:lstStyle/>
          <a:p>
            <a:pPr algn="ctr">
              <a:spcBef>
                <a:spcPts val="600"/>
              </a:spcBef>
            </a:pPr>
            <a:r>
              <a:rPr lang="en-US" sz="1600" dirty="0"/>
              <a:t>Signal</a:t>
            </a:r>
          </a:p>
        </p:txBody>
      </p:sp>
      <p:sp>
        <p:nvSpPr>
          <p:cNvPr id="20" name="TextBox 19">
            <a:extLst>
              <a:ext uri="{FF2B5EF4-FFF2-40B4-BE49-F238E27FC236}">
                <a16:creationId xmlns:a16="http://schemas.microsoft.com/office/drawing/2014/main" id="{C3DAFE7C-2726-734A-9A08-03ED597058D9}"/>
              </a:ext>
            </a:extLst>
          </p:cNvPr>
          <p:cNvSpPr txBox="1"/>
          <p:nvPr/>
        </p:nvSpPr>
        <p:spPr>
          <a:xfrm>
            <a:off x="6672070" y="3669566"/>
            <a:ext cx="1224602" cy="338554"/>
          </a:xfrm>
          <a:prstGeom prst="rect">
            <a:avLst/>
          </a:prstGeom>
          <a:noFill/>
        </p:spPr>
        <p:txBody>
          <a:bodyPr wrap="square" rtlCol="0">
            <a:noAutofit/>
          </a:bodyPr>
          <a:lstStyle/>
          <a:p>
            <a:pPr algn="ctr">
              <a:spcBef>
                <a:spcPts val="600"/>
              </a:spcBef>
            </a:pPr>
            <a:r>
              <a:rPr lang="en-US" sz="1600" dirty="0"/>
              <a:t>Noise</a:t>
            </a:r>
          </a:p>
        </p:txBody>
      </p:sp>
    </p:spTree>
    <p:extLst>
      <p:ext uri="{BB962C8B-B14F-4D97-AF65-F5344CB8AC3E}">
        <p14:creationId xmlns:p14="http://schemas.microsoft.com/office/powerpoint/2010/main" val="225581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17" grpId="0"/>
      <p:bldP spid="19"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7E6CE0-9B28-B645-9365-681E4D491EB6}"/>
              </a:ext>
            </a:extLst>
          </p:cNvPr>
          <p:cNvPicPr>
            <a:picLocks noChangeAspect="1"/>
          </p:cNvPicPr>
          <p:nvPr/>
        </p:nvPicPr>
        <p:blipFill rotWithShape="1">
          <a:blip r:embed="rId3"/>
          <a:srcRect b="2350"/>
          <a:stretch/>
        </p:blipFill>
        <p:spPr>
          <a:xfrm>
            <a:off x="343990" y="2520046"/>
            <a:ext cx="5538013" cy="3846032"/>
          </a:xfrm>
          <a:prstGeom prst="rect">
            <a:avLst/>
          </a:prstGeom>
        </p:spPr>
      </p:pic>
      <p:pic>
        <p:nvPicPr>
          <p:cNvPr id="2" name="Picture 1">
            <a:extLst>
              <a:ext uri="{FF2B5EF4-FFF2-40B4-BE49-F238E27FC236}">
                <a16:creationId xmlns:a16="http://schemas.microsoft.com/office/drawing/2014/main" id="{2038D879-5FD8-F24B-991B-9D38EE6D7B06}"/>
              </a:ext>
            </a:extLst>
          </p:cNvPr>
          <p:cNvPicPr>
            <a:picLocks noChangeAspect="1"/>
          </p:cNvPicPr>
          <p:nvPr/>
        </p:nvPicPr>
        <p:blipFill>
          <a:blip r:embed="rId4"/>
          <a:stretch>
            <a:fillRect/>
          </a:stretch>
        </p:blipFill>
        <p:spPr>
          <a:xfrm>
            <a:off x="6145705" y="4011304"/>
            <a:ext cx="2868504" cy="1729338"/>
          </a:xfrm>
          <a:prstGeom prst="rect">
            <a:avLst/>
          </a:prstGeom>
        </p:spPr>
      </p:pic>
      <p:sp>
        <p:nvSpPr>
          <p:cNvPr id="25" name="Rectangle 24">
            <a:extLst>
              <a:ext uri="{FF2B5EF4-FFF2-40B4-BE49-F238E27FC236}">
                <a16:creationId xmlns:a16="http://schemas.microsoft.com/office/drawing/2014/main" id="{61DE663F-4A43-FD44-8E06-55BF44E9B66D}"/>
              </a:ext>
            </a:extLst>
          </p:cNvPr>
          <p:cNvSpPr/>
          <p:nvPr/>
        </p:nvSpPr>
        <p:spPr>
          <a:xfrm>
            <a:off x="457201" y="1713087"/>
            <a:ext cx="5181600" cy="877713"/>
          </a:xfrm>
          <a:prstGeom prst="rect">
            <a:avLst/>
          </a:prstGeom>
        </p:spPr>
        <p:txBody>
          <a:bodyPr wrap="square">
            <a:noAutofit/>
          </a:bodyPr>
          <a:lstStyle/>
          <a:p>
            <a:r>
              <a:rPr lang="en-US" sz="1200" dirty="0"/>
              <a:t>x = gen.arima.wge(200,phi = c(1.5,-.8), var = 1,d = 1,sn = 31)</a:t>
            </a:r>
          </a:p>
          <a:p>
            <a:r>
              <a:rPr lang="en-US" sz="1200" dirty="0"/>
              <a:t>FirstDif = artrans.wge(x,1) #Take out the (1-B)</a:t>
            </a:r>
          </a:p>
          <a:p>
            <a:r>
              <a:rPr lang="en-US" sz="1200" dirty="0"/>
              <a:t>parzen.wge(FirstDif)</a:t>
            </a:r>
          </a:p>
          <a:p>
            <a:r>
              <a:rPr lang="en-US" sz="1200" dirty="0"/>
              <a:t>aic5.wge(FirstDif) #Check the structure of the noise</a:t>
            </a:r>
          </a:p>
        </p:txBody>
      </p:sp>
      <p:sp>
        <p:nvSpPr>
          <p:cNvPr id="27" name="Rectangle 26">
            <a:extLst>
              <a:ext uri="{FF2B5EF4-FFF2-40B4-BE49-F238E27FC236}">
                <a16:creationId xmlns:a16="http://schemas.microsoft.com/office/drawing/2014/main" id="{360CC5DE-6D9B-BE4F-A6A1-267C4A7454CC}"/>
              </a:ext>
            </a:extLst>
          </p:cNvPr>
          <p:cNvSpPr/>
          <p:nvPr/>
        </p:nvSpPr>
        <p:spPr bwMode="auto">
          <a:xfrm>
            <a:off x="6114301" y="4524281"/>
            <a:ext cx="2554071" cy="274320"/>
          </a:xfrm>
          <a:prstGeom prst="rect">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cxnSp>
        <p:nvCxnSpPr>
          <p:cNvPr id="29" name="Straight Arrow Connector 28">
            <a:extLst>
              <a:ext uri="{FF2B5EF4-FFF2-40B4-BE49-F238E27FC236}">
                <a16:creationId xmlns:a16="http://schemas.microsoft.com/office/drawing/2014/main" id="{AF2663EC-5824-DD47-BAF4-506E470A225C}"/>
              </a:ext>
            </a:extLst>
          </p:cNvPr>
          <p:cNvCxnSpPr>
            <a:cxnSpLocks/>
          </p:cNvCxnSpPr>
          <p:nvPr/>
        </p:nvCxnSpPr>
        <p:spPr bwMode="auto">
          <a:xfrm flipV="1">
            <a:off x="2994827" y="4658591"/>
            <a:ext cx="3119474" cy="211015"/>
          </a:xfrm>
          <a:prstGeom prst="straightConnector1">
            <a:avLst/>
          </a:prstGeom>
          <a:noFill/>
          <a:ln w="25400" cap="flat" cmpd="sng" algn="ctr">
            <a:solidFill>
              <a:srgbClr val="FC0000"/>
            </a:solidFill>
            <a:prstDash val="solid"/>
            <a:round/>
            <a:headEnd type="none" w="med" len="med"/>
            <a:tailEnd type="triangle"/>
          </a:ln>
          <a:effectLst/>
        </p:spPr>
      </p:cxnSp>
      <p:sp>
        <p:nvSpPr>
          <p:cNvPr id="11" name="TextBox 10">
            <a:extLst>
              <a:ext uri="{FF2B5EF4-FFF2-40B4-BE49-F238E27FC236}">
                <a16:creationId xmlns:a16="http://schemas.microsoft.com/office/drawing/2014/main" id="{E95130B5-C9B8-E941-A393-F331CF6AD357}"/>
              </a:ext>
            </a:extLst>
          </p:cNvPr>
          <p:cNvSpPr txBox="1"/>
          <p:nvPr/>
        </p:nvSpPr>
        <p:spPr>
          <a:xfrm>
            <a:off x="8661617" y="4475856"/>
            <a:ext cx="210153" cy="291170"/>
          </a:xfrm>
          <a:prstGeom prst="rect">
            <a:avLst/>
          </a:prstGeom>
          <a:noFill/>
        </p:spPr>
        <p:txBody>
          <a:bodyPr wrap="square" rtlCol="0">
            <a:noAutofit/>
          </a:bodyPr>
          <a:lstStyle/>
          <a:p>
            <a:pPr>
              <a:spcBef>
                <a:spcPts val="600"/>
              </a:spcBef>
            </a:pPr>
            <a:r>
              <a:rPr lang="en-US" sz="1292" dirty="0"/>
              <a:t>*</a:t>
            </a:r>
          </a:p>
        </p:txBody>
      </p:sp>
      <p:pic>
        <p:nvPicPr>
          <p:cNvPr id="4" name="Picture 3">
            <a:extLst>
              <a:ext uri="{FF2B5EF4-FFF2-40B4-BE49-F238E27FC236}">
                <a16:creationId xmlns:a16="http://schemas.microsoft.com/office/drawing/2014/main" id="{43F69298-519E-964C-BA44-87125B69D14E}"/>
              </a:ext>
            </a:extLst>
          </p:cNvPr>
          <p:cNvPicPr>
            <a:picLocks noChangeAspect="1"/>
          </p:cNvPicPr>
          <p:nvPr/>
        </p:nvPicPr>
        <p:blipFill rotWithShape="1">
          <a:blip r:embed="rId5"/>
          <a:srcRect r="48501" b="49938"/>
          <a:stretch/>
        </p:blipFill>
        <p:spPr>
          <a:xfrm>
            <a:off x="6304636" y="1619927"/>
            <a:ext cx="2173400" cy="1349832"/>
          </a:xfrm>
          <a:prstGeom prst="rect">
            <a:avLst/>
          </a:prstGeom>
        </p:spPr>
      </p:pic>
      <p:pic>
        <p:nvPicPr>
          <p:cNvPr id="13" name="Picture 12">
            <a:extLst>
              <a:ext uri="{FF2B5EF4-FFF2-40B4-BE49-F238E27FC236}">
                <a16:creationId xmlns:a16="http://schemas.microsoft.com/office/drawing/2014/main" id="{DB06E3E3-3B23-914C-8A51-F78FB02BC18C}"/>
              </a:ext>
            </a:extLst>
          </p:cNvPr>
          <p:cNvPicPr>
            <a:picLocks noChangeAspect="1"/>
          </p:cNvPicPr>
          <p:nvPr/>
        </p:nvPicPr>
        <p:blipFill rotWithShape="1">
          <a:blip r:embed="rId6"/>
          <a:srcRect t="59459"/>
          <a:stretch/>
        </p:blipFill>
        <p:spPr>
          <a:xfrm>
            <a:off x="5920845" y="3024834"/>
            <a:ext cx="3064402" cy="409162"/>
          </a:xfrm>
          <a:prstGeom prst="rect">
            <a:avLst/>
          </a:prstGeom>
        </p:spPr>
      </p:pic>
      <p:cxnSp>
        <p:nvCxnSpPr>
          <p:cNvPr id="14" name="Straight Arrow Connector 13">
            <a:extLst>
              <a:ext uri="{FF2B5EF4-FFF2-40B4-BE49-F238E27FC236}">
                <a16:creationId xmlns:a16="http://schemas.microsoft.com/office/drawing/2014/main" id="{6C6018A4-B82D-AB42-A96B-D06153C2F77D}"/>
              </a:ext>
            </a:extLst>
          </p:cNvPr>
          <p:cNvCxnSpPr>
            <a:cxnSpLocks/>
          </p:cNvCxnSpPr>
          <p:nvPr/>
        </p:nvCxnSpPr>
        <p:spPr bwMode="auto">
          <a:xfrm flipH="1" flipV="1">
            <a:off x="6893169" y="1803014"/>
            <a:ext cx="1532472" cy="1506172"/>
          </a:xfrm>
          <a:prstGeom prst="straightConnector1">
            <a:avLst/>
          </a:prstGeom>
          <a:noFill/>
          <a:ln w="25400" cap="flat" cmpd="sng" algn="ctr">
            <a:solidFill>
              <a:srgbClr val="FC0000"/>
            </a:solidFill>
            <a:prstDash val="solid"/>
            <a:round/>
            <a:headEnd type="none" w="med" len="med"/>
            <a:tailEnd type="triangle"/>
          </a:ln>
          <a:effectLst/>
        </p:spPr>
      </p:cxnSp>
      <p:sp>
        <p:nvSpPr>
          <p:cNvPr id="15" name="TextBox 14"/>
          <p:cNvSpPr txBox="1"/>
          <p:nvPr/>
        </p:nvSpPr>
        <p:spPr>
          <a:xfrm>
            <a:off x="2695237" y="857692"/>
            <a:ext cx="4197931" cy="490134"/>
          </a:xfrm>
          <a:prstGeom prst="rect">
            <a:avLst/>
          </a:prstGeom>
          <a:noFill/>
        </p:spPr>
        <p:txBody>
          <a:bodyPr wrap="square" rtlCol="0">
            <a:noAutofit/>
          </a:bodyPr>
          <a:lstStyle/>
          <a:p>
            <a:pPr>
              <a:spcBef>
                <a:spcPts val="600"/>
              </a:spcBef>
            </a:pP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1.5</a:t>
            </a:r>
            <a:r>
              <a:rPr lang="en-US" sz="2585" i="1" dirty="0">
                <a:latin typeface="Times New Roman" panose="02020603050405020304" pitchFamily="18" charset="0"/>
                <a:cs typeface="Times New Roman" panose="02020603050405020304" pitchFamily="18" charset="0"/>
              </a:rPr>
              <a:t>B </a:t>
            </a:r>
            <a:r>
              <a:rPr lang="en-US" sz="2585" dirty="0">
                <a:latin typeface="Times New Roman" panose="02020603050405020304" pitchFamily="18" charset="0"/>
                <a:cs typeface="Times New Roman" panose="02020603050405020304" pitchFamily="18" charset="0"/>
              </a:rPr>
              <a:t>+ .8</a:t>
            </a:r>
            <a:r>
              <a:rPr lang="en-US" sz="2585" i="1" dirty="0">
                <a:latin typeface="Times New Roman" panose="02020603050405020304" pitchFamily="18" charset="0"/>
                <a:cs typeface="Times New Roman" panose="02020603050405020304" pitchFamily="18" charset="0"/>
              </a:rPr>
              <a:t>B</a:t>
            </a:r>
            <a:r>
              <a:rPr lang="en-US" sz="2585" baseline="30000" dirty="0">
                <a:latin typeface="Times New Roman" panose="02020603050405020304" pitchFamily="18" charset="0"/>
                <a:cs typeface="Times New Roman" panose="02020603050405020304" pitchFamily="18" charset="0"/>
              </a:rPr>
              <a:t>2</a:t>
            </a: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dirty="0" err="1">
                <a:latin typeface="Times New Roman" panose="02020603050405020304" pitchFamily="18" charset="0"/>
                <a:cs typeface="Times New Roman" panose="02020603050405020304" pitchFamily="18" charset="0"/>
              </a:rPr>
              <a:t>X</a:t>
            </a:r>
            <a:r>
              <a:rPr lang="en-US" sz="2585" i="1" baseline="-25000" dirty="0" err="1">
                <a:latin typeface="Times New Roman" panose="02020603050405020304" pitchFamily="18" charset="0"/>
                <a:cs typeface="Times New Roman" panose="02020603050405020304" pitchFamily="18" charset="0"/>
              </a:rPr>
              <a:t>t</a:t>
            </a:r>
            <a:r>
              <a:rPr lang="en-US" sz="2585" dirty="0">
                <a:latin typeface="Times New Roman" panose="02020603050405020304" pitchFamily="18" charset="0"/>
                <a:cs typeface="Times New Roman" panose="02020603050405020304" pitchFamily="18" charset="0"/>
              </a:rPr>
              <a:t> = </a:t>
            </a:r>
            <a:r>
              <a:rPr lang="en-US" sz="2585" i="1" dirty="0">
                <a:latin typeface="Times New Roman" panose="02020603050405020304" pitchFamily="18" charset="0"/>
                <a:cs typeface="Times New Roman" panose="02020603050405020304" pitchFamily="18" charset="0"/>
              </a:rPr>
              <a:t>a</a:t>
            </a:r>
            <a:r>
              <a:rPr lang="en-US" sz="2585" i="1" baseline="-25000" dirty="0">
                <a:latin typeface="Times New Roman" panose="02020603050405020304" pitchFamily="18" charset="0"/>
                <a:cs typeface="Times New Roman" panose="02020603050405020304" pitchFamily="18" charset="0"/>
              </a:rPr>
              <a:t>t</a:t>
            </a:r>
            <a:endParaRPr lang="en-US" sz="2585" dirty="0"/>
          </a:p>
        </p:txBody>
      </p:sp>
      <p:sp>
        <p:nvSpPr>
          <p:cNvPr id="16" name="Title 7"/>
          <p:cNvSpPr>
            <a:spLocks noGrp="1"/>
          </p:cNvSpPr>
          <p:nvPr>
            <p:ph type="title"/>
          </p:nvPr>
        </p:nvSpPr>
        <p:spPr>
          <a:xfrm>
            <a:off x="457200" y="228600"/>
            <a:ext cx="8229600" cy="602903"/>
          </a:xfrm>
        </p:spPr>
        <p:txBody>
          <a:bodyPr>
            <a:noAutofit/>
          </a:bodyPr>
          <a:lstStyle/>
          <a:p>
            <a:pPr>
              <a:spcBef>
                <a:spcPts val="600"/>
              </a:spcBef>
            </a:pPr>
            <a:r>
              <a:rPr lang="en-US" sz="2400" dirty="0"/>
              <a:t>Stationarize the ARIMA(2,1,0): Taking out the (1–</a:t>
            </a:r>
            <a:r>
              <a:rPr lang="en-US" sz="2400" i="1" dirty="0"/>
              <a:t>B</a:t>
            </a:r>
            <a:r>
              <a:rPr lang="en-US" sz="2400" dirty="0"/>
              <a:t>)</a:t>
            </a:r>
          </a:p>
        </p:txBody>
      </p:sp>
      <p:sp>
        <p:nvSpPr>
          <p:cNvPr id="17" name="TextBox 16">
            <a:extLst>
              <a:ext uri="{FF2B5EF4-FFF2-40B4-BE49-F238E27FC236}">
                <a16:creationId xmlns:a16="http://schemas.microsoft.com/office/drawing/2014/main" id="{2A3511CD-2713-D341-827B-9BE7D081EF39}"/>
              </a:ext>
            </a:extLst>
          </p:cNvPr>
          <p:cNvSpPr txBox="1"/>
          <p:nvPr/>
        </p:nvSpPr>
        <p:spPr>
          <a:xfrm>
            <a:off x="4191000" y="6507144"/>
            <a:ext cx="4572001" cy="234463"/>
          </a:xfrm>
          <a:prstGeom prst="rect">
            <a:avLst/>
          </a:prstGeom>
          <a:noFill/>
        </p:spPr>
        <p:txBody>
          <a:bodyPr wrap="square" rtlCol="0">
            <a:noAutofit/>
          </a:bodyPr>
          <a:lstStyle/>
          <a:p>
            <a:pPr>
              <a:spcBef>
                <a:spcPts val="600"/>
              </a:spcBef>
            </a:pPr>
            <a:r>
              <a:rPr lang="en-US" sz="1200" dirty="0"/>
              <a:t>* We will estimate the coefficients of these models in a later unit.</a:t>
            </a:r>
          </a:p>
        </p:txBody>
      </p:sp>
    </p:spTree>
    <p:extLst>
      <p:ext uri="{BB962C8B-B14F-4D97-AF65-F5344CB8AC3E}">
        <p14:creationId xmlns:p14="http://schemas.microsoft.com/office/powerpoint/2010/main" val="23367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1"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845" r="51553" b="54669"/>
          <a:stretch/>
        </p:blipFill>
        <p:spPr>
          <a:xfrm>
            <a:off x="119132" y="3300971"/>
            <a:ext cx="2851614" cy="1662791"/>
          </a:xfrm>
          <a:prstGeom prst="rect">
            <a:avLst/>
          </a:prstGeom>
        </p:spPr>
      </p:pic>
      <p:pic>
        <p:nvPicPr>
          <p:cNvPr id="24" name="Picture 23"/>
          <p:cNvPicPr>
            <a:picLocks noChangeAspect="1"/>
          </p:cNvPicPr>
          <p:nvPr/>
        </p:nvPicPr>
        <p:blipFill rotWithShape="1">
          <a:blip r:embed="rId4"/>
          <a:srcRect l="-2942" t="49124" r="53233" b="7102"/>
          <a:stretch/>
        </p:blipFill>
        <p:spPr>
          <a:xfrm>
            <a:off x="2920601" y="3276600"/>
            <a:ext cx="2888109" cy="1711973"/>
          </a:xfrm>
          <a:prstGeom prst="rect">
            <a:avLst/>
          </a:prstGeom>
        </p:spPr>
      </p:pic>
      <p:pic>
        <p:nvPicPr>
          <p:cNvPr id="16" name="Picture 15"/>
          <p:cNvPicPr>
            <a:picLocks noChangeAspect="1"/>
          </p:cNvPicPr>
          <p:nvPr/>
        </p:nvPicPr>
        <p:blipFill rotWithShape="1">
          <a:blip r:embed="rId3"/>
          <a:srcRect l="51680" t="-577" r="1718" b="55246"/>
          <a:stretch/>
        </p:blipFill>
        <p:spPr>
          <a:xfrm>
            <a:off x="6075782" y="3300971"/>
            <a:ext cx="2851614" cy="1662791"/>
          </a:xfrm>
          <a:prstGeom prst="rect">
            <a:avLst/>
          </a:prstGeom>
        </p:spPr>
      </p:pic>
      <p:pic>
        <p:nvPicPr>
          <p:cNvPr id="19" name="Picture 18">
            <a:extLst>
              <a:ext uri="{FF2B5EF4-FFF2-40B4-BE49-F238E27FC236}">
                <a16:creationId xmlns:a16="http://schemas.microsoft.com/office/drawing/2014/main" id="{D8B24204-F835-2744-92F9-96D8119CBABA}"/>
              </a:ext>
            </a:extLst>
          </p:cNvPr>
          <p:cNvPicPr>
            <a:picLocks noChangeAspect="1"/>
          </p:cNvPicPr>
          <p:nvPr/>
        </p:nvPicPr>
        <p:blipFill>
          <a:blip r:embed="rId5"/>
          <a:stretch>
            <a:fillRect/>
          </a:stretch>
        </p:blipFill>
        <p:spPr>
          <a:xfrm>
            <a:off x="2171700" y="1371600"/>
            <a:ext cx="4800600" cy="1581036"/>
          </a:xfrm>
          <a:prstGeom prst="rect">
            <a:avLst/>
          </a:prstGeom>
        </p:spPr>
      </p:pic>
      <p:sp>
        <p:nvSpPr>
          <p:cNvPr id="20" name="TextBox 19"/>
          <p:cNvSpPr txBox="1"/>
          <p:nvPr/>
        </p:nvSpPr>
        <p:spPr>
          <a:xfrm>
            <a:off x="2695238" y="857692"/>
            <a:ext cx="4277062" cy="490134"/>
          </a:xfrm>
          <a:prstGeom prst="rect">
            <a:avLst/>
          </a:prstGeom>
          <a:noFill/>
        </p:spPr>
        <p:txBody>
          <a:bodyPr wrap="square" rtlCol="0">
            <a:noAutofit/>
          </a:bodyPr>
          <a:lstStyle/>
          <a:p>
            <a:pPr>
              <a:spcBef>
                <a:spcPts val="600"/>
              </a:spcBef>
            </a:pP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1.5</a:t>
            </a:r>
            <a:r>
              <a:rPr lang="en-US" sz="2585" i="1" dirty="0">
                <a:latin typeface="Times New Roman" panose="02020603050405020304" pitchFamily="18" charset="0"/>
                <a:cs typeface="Times New Roman" panose="02020603050405020304" pitchFamily="18" charset="0"/>
              </a:rPr>
              <a:t>B </a:t>
            </a:r>
            <a:r>
              <a:rPr lang="en-US" sz="2585" dirty="0">
                <a:latin typeface="Times New Roman" panose="02020603050405020304" pitchFamily="18" charset="0"/>
                <a:cs typeface="Times New Roman" panose="02020603050405020304" pitchFamily="18" charset="0"/>
              </a:rPr>
              <a:t>+ .8</a:t>
            </a:r>
            <a:r>
              <a:rPr lang="en-US" sz="2585" i="1" dirty="0">
                <a:latin typeface="Times New Roman" panose="02020603050405020304" pitchFamily="18" charset="0"/>
                <a:cs typeface="Times New Roman" panose="02020603050405020304" pitchFamily="18" charset="0"/>
              </a:rPr>
              <a:t>B</a:t>
            </a:r>
            <a:r>
              <a:rPr lang="en-US" sz="2585" baseline="30000" dirty="0">
                <a:latin typeface="Times New Roman" panose="02020603050405020304" pitchFamily="18" charset="0"/>
                <a:cs typeface="Times New Roman" panose="02020603050405020304" pitchFamily="18" charset="0"/>
              </a:rPr>
              <a:t>2</a:t>
            </a: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dirty="0" err="1">
                <a:latin typeface="Times New Roman" panose="02020603050405020304" pitchFamily="18" charset="0"/>
                <a:cs typeface="Times New Roman" panose="02020603050405020304" pitchFamily="18" charset="0"/>
              </a:rPr>
              <a:t>X</a:t>
            </a:r>
            <a:r>
              <a:rPr lang="en-US" sz="2585" i="1" baseline="-25000" dirty="0" err="1">
                <a:latin typeface="Times New Roman" panose="02020603050405020304" pitchFamily="18" charset="0"/>
                <a:cs typeface="Times New Roman" panose="02020603050405020304" pitchFamily="18" charset="0"/>
              </a:rPr>
              <a:t>t</a:t>
            </a:r>
            <a:r>
              <a:rPr lang="en-US" sz="2585" dirty="0">
                <a:latin typeface="Times New Roman" panose="02020603050405020304" pitchFamily="18" charset="0"/>
                <a:cs typeface="Times New Roman" panose="02020603050405020304" pitchFamily="18" charset="0"/>
              </a:rPr>
              <a:t> = </a:t>
            </a:r>
            <a:r>
              <a:rPr lang="en-US" sz="2585" i="1" dirty="0">
                <a:latin typeface="Times New Roman" panose="02020603050405020304" pitchFamily="18" charset="0"/>
                <a:cs typeface="Times New Roman" panose="02020603050405020304" pitchFamily="18" charset="0"/>
              </a:rPr>
              <a:t>a</a:t>
            </a:r>
            <a:r>
              <a:rPr lang="en-US" sz="2585" i="1" baseline="-25000" dirty="0">
                <a:latin typeface="Times New Roman" panose="02020603050405020304" pitchFamily="18" charset="0"/>
                <a:cs typeface="Times New Roman" panose="02020603050405020304" pitchFamily="18" charset="0"/>
              </a:rPr>
              <a:t>t</a:t>
            </a:r>
            <a:endParaRPr lang="en-US" sz="2585" dirty="0"/>
          </a:p>
        </p:txBody>
      </p:sp>
      <p:sp>
        <p:nvSpPr>
          <p:cNvPr id="21" name="Title 7"/>
          <p:cNvSpPr>
            <a:spLocks noGrp="1"/>
          </p:cNvSpPr>
          <p:nvPr>
            <p:ph type="title"/>
          </p:nvPr>
        </p:nvSpPr>
        <p:spPr>
          <a:xfrm>
            <a:off x="457200" y="228600"/>
            <a:ext cx="8229600" cy="602903"/>
          </a:xfrm>
        </p:spPr>
        <p:txBody>
          <a:bodyPr>
            <a:noAutofit/>
          </a:bodyPr>
          <a:lstStyle/>
          <a:p>
            <a:pPr>
              <a:spcBef>
                <a:spcPts val="600"/>
              </a:spcBef>
            </a:pPr>
            <a:r>
              <a:rPr lang="en-US" sz="2800" dirty="0"/>
              <a:t>ARIMA(2,1,0)</a:t>
            </a:r>
          </a:p>
        </p:txBody>
      </p:sp>
      <p:sp>
        <p:nvSpPr>
          <p:cNvPr id="23" name="TextBox 22"/>
          <p:cNvSpPr txBox="1"/>
          <p:nvPr/>
        </p:nvSpPr>
        <p:spPr>
          <a:xfrm>
            <a:off x="677405" y="2978426"/>
            <a:ext cx="1456195" cy="404854"/>
          </a:xfrm>
          <a:prstGeom prst="rect">
            <a:avLst/>
          </a:prstGeom>
          <a:noFill/>
        </p:spPr>
        <p:txBody>
          <a:bodyPr wrap="square" rtlCol="0">
            <a:noAutofit/>
          </a:bodyPr>
          <a:lstStyle/>
          <a:p>
            <a:pPr>
              <a:spcBef>
                <a:spcPts val="600"/>
              </a:spcBef>
            </a:pPr>
            <a:r>
              <a:rPr lang="en-US" sz="2031" dirty="0"/>
              <a:t>Realization</a:t>
            </a:r>
          </a:p>
        </p:txBody>
      </p:sp>
      <p:sp>
        <p:nvSpPr>
          <p:cNvPr id="25" name="TextBox 24"/>
          <p:cNvSpPr txBox="1"/>
          <p:nvPr/>
        </p:nvSpPr>
        <p:spPr>
          <a:xfrm>
            <a:off x="3174385" y="2978426"/>
            <a:ext cx="2616816" cy="404854"/>
          </a:xfrm>
          <a:prstGeom prst="rect">
            <a:avLst/>
          </a:prstGeom>
          <a:noFill/>
        </p:spPr>
        <p:txBody>
          <a:bodyPr wrap="square" rtlCol="0">
            <a:noAutofit/>
          </a:bodyPr>
          <a:lstStyle/>
          <a:p>
            <a:pPr>
              <a:spcBef>
                <a:spcPts val="600"/>
              </a:spcBef>
            </a:pPr>
            <a:r>
              <a:rPr lang="en-US" sz="2031" dirty="0"/>
              <a:t>True autocorrelations</a:t>
            </a:r>
          </a:p>
        </p:txBody>
      </p:sp>
      <p:sp>
        <p:nvSpPr>
          <p:cNvPr id="26" name="TextBox 25"/>
          <p:cNvSpPr txBox="1"/>
          <p:nvPr/>
        </p:nvSpPr>
        <p:spPr>
          <a:xfrm>
            <a:off x="6139033" y="2978426"/>
            <a:ext cx="2994808" cy="404854"/>
          </a:xfrm>
          <a:prstGeom prst="rect">
            <a:avLst/>
          </a:prstGeom>
          <a:noFill/>
        </p:spPr>
        <p:txBody>
          <a:bodyPr wrap="square" rtlCol="0">
            <a:noAutofit/>
          </a:bodyPr>
          <a:lstStyle/>
          <a:p>
            <a:pPr>
              <a:spcBef>
                <a:spcPts val="600"/>
              </a:spcBef>
            </a:pPr>
            <a:r>
              <a:rPr lang="en-US" sz="2031" dirty="0"/>
              <a:t>Sample autocorrelations</a:t>
            </a:r>
          </a:p>
        </p:txBody>
      </p:sp>
      <p:sp>
        <p:nvSpPr>
          <p:cNvPr id="29" name="TextBox 28"/>
          <p:cNvSpPr txBox="1"/>
          <p:nvPr/>
        </p:nvSpPr>
        <p:spPr>
          <a:xfrm>
            <a:off x="6286718" y="4911525"/>
            <a:ext cx="2628682" cy="977191"/>
          </a:xfrm>
          <a:prstGeom prst="rect">
            <a:avLst/>
          </a:prstGeom>
          <a:noFill/>
        </p:spPr>
        <p:txBody>
          <a:bodyPr wrap="square" rtlCol="0">
            <a:noAutofit/>
          </a:bodyPr>
          <a:lstStyle/>
          <a:p>
            <a:pPr>
              <a:spcBef>
                <a:spcPts val="600"/>
              </a:spcBef>
            </a:pPr>
            <a:r>
              <a:rPr lang="en-US" dirty="0"/>
              <a:t>Slowly damping with very little indication of cyclic behavior</a:t>
            </a:r>
          </a:p>
        </p:txBody>
      </p:sp>
      <p:sp>
        <p:nvSpPr>
          <p:cNvPr id="33" name="TextBox 32"/>
          <p:cNvSpPr txBox="1"/>
          <p:nvPr/>
        </p:nvSpPr>
        <p:spPr>
          <a:xfrm>
            <a:off x="3190546" y="4911525"/>
            <a:ext cx="2829100" cy="1272143"/>
          </a:xfrm>
          <a:prstGeom prst="rect">
            <a:avLst/>
          </a:prstGeom>
          <a:noFill/>
        </p:spPr>
        <p:txBody>
          <a:bodyPr wrap="square" rtlCol="0">
            <a:noAutofit/>
          </a:bodyPr>
          <a:lstStyle/>
          <a:p>
            <a:pPr>
              <a:spcBef>
                <a:spcPts val="600"/>
              </a:spcBef>
            </a:pPr>
            <a:r>
              <a:rPr lang="en-US" dirty="0"/>
              <a:t>Identically equal to </a:t>
            </a:r>
            <a:r>
              <a:rPr lang="en-US" i="1" dirty="0">
                <a:latin typeface="Symbol" panose="05050102010706020507" pitchFamily="18" charset="2"/>
              </a:rPr>
              <a:t>r</a:t>
            </a:r>
            <a:r>
              <a:rPr lang="en-US" i="1" baseline="-25000"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a:t>
            </a:r>
            <a:r>
              <a:rPr lang="en-US" dirty="0">
                <a:latin typeface="Symbol" panose="05050102010706020507" pitchFamily="18" charset="2"/>
              </a:rPr>
              <a:t> </a:t>
            </a:r>
            <a:r>
              <a:rPr lang="en-US" dirty="0"/>
              <a:t>1</a:t>
            </a:r>
            <a:br>
              <a:rPr lang="en-US" dirty="0"/>
            </a:br>
            <a:r>
              <a:rPr lang="en-US" dirty="0"/>
              <a:t>(even though there is second order cyclic stationary factor)</a:t>
            </a:r>
          </a:p>
        </p:txBody>
      </p:sp>
      <p:sp>
        <p:nvSpPr>
          <p:cNvPr id="34" name="TextBox 33"/>
          <p:cNvSpPr txBox="1"/>
          <p:nvPr/>
        </p:nvSpPr>
        <p:spPr>
          <a:xfrm>
            <a:off x="390154" y="4911525"/>
            <a:ext cx="2530448" cy="923330"/>
          </a:xfrm>
          <a:prstGeom prst="rect">
            <a:avLst/>
          </a:prstGeom>
          <a:noFill/>
        </p:spPr>
        <p:txBody>
          <a:bodyPr wrap="square" rtlCol="0">
            <a:noAutofit/>
          </a:bodyPr>
          <a:lstStyle/>
          <a:p>
            <a:pPr>
              <a:spcBef>
                <a:spcPts val="600"/>
              </a:spcBef>
            </a:pPr>
            <a:r>
              <a:rPr lang="en-US" dirty="0"/>
              <a:t>Wandering with possibly a hint of the cyclic behavior</a:t>
            </a:r>
          </a:p>
        </p:txBody>
      </p:sp>
    </p:spTree>
    <p:extLst>
      <p:ext uri="{BB962C8B-B14F-4D97-AF65-F5344CB8AC3E}">
        <p14:creationId xmlns:p14="http://schemas.microsoft.com/office/powerpoint/2010/main" val="79239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9" grpId="0"/>
      <p:bldP spid="33" grpId="0"/>
      <p:bldP spid="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4F33EC-38B5-4548-83F4-A3D01F58032F}"/>
              </a:ext>
            </a:extLst>
          </p:cNvPr>
          <p:cNvPicPr>
            <a:picLocks noChangeAspect="1"/>
          </p:cNvPicPr>
          <p:nvPr/>
        </p:nvPicPr>
        <p:blipFill>
          <a:blip r:embed="rId3"/>
          <a:stretch>
            <a:fillRect/>
          </a:stretch>
        </p:blipFill>
        <p:spPr>
          <a:xfrm>
            <a:off x="152400" y="3352800"/>
            <a:ext cx="2800777" cy="1684742"/>
          </a:xfrm>
          <a:prstGeom prst="rect">
            <a:avLst/>
          </a:prstGeom>
        </p:spPr>
      </p:pic>
      <p:pic>
        <p:nvPicPr>
          <p:cNvPr id="6" name="Picture 5">
            <a:extLst>
              <a:ext uri="{FF2B5EF4-FFF2-40B4-BE49-F238E27FC236}">
                <a16:creationId xmlns:a16="http://schemas.microsoft.com/office/drawing/2014/main" id="{7C51C7BB-0F58-B745-9768-84E8C12FC9A4}"/>
              </a:ext>
            </a:extLst>
          </p:cNvPr>
          <p:cNvPicPr>
            <a:picLocks noChangeAspect="1"/>
          </p:cNvPicPr>
          <p:nvPr/>
        </p:nvPicPr>
        <p:blipFill>
          <a:blip r:embed="rId4"/>
          <a:stretch>
            <a:fillRect/>
          </a:stretch>
        </p:blipFill>
        <p:spPr>
          <a:xfrm>
            <a:off x="6103074" y="3352800"/>
            <a:ext cx="2888526" cy="1737526"/>
          </a:xfrm>
          <a:prstGeom prst="rect">
            <a:avLst/>
          </a:prstGeom>
        </p:spPr>
      </p:pic>
      <p:pic>
        <p:nvPicPr>
          <p:cNvPr id="7" name="Picture 6">
            <a:extLst>
              <a:ext uri="{FF2B5EF4-FFF2-40B4-BE49-F238E27FC236}">
                <a16:creationId xmlns:a16="http://schemas.microsoft.com/office/drawing/2014/main" id="{A5830F2B-24E8-ED48-8BF5-8F01DA38A806}"/>
              </a:ext>
            </a:extLst>
          </p:cNvPr>
          <p:cNvPicPr>
            <a:picLocks noChangeAspect="1"/>
          </p:cNvPicPr>
          <p:nvPr/>
        </p:nvPicPr>
        <p:blipFill>
          <a:blip r:embed="rId5"/>
          <a:stretch>
            <a:fillRect/>
          </a:stretch>
        </p:blipFill>
        <p:spPr>
          <a:xfrm>
            <a:off x="3046524" y="3353090"/>
            <a:ext cx="2872074" cy="1727629"/>
          </a:xfrm>
          <a:prstGeom prst="rect">
            <a:avLst/>
          </a:prstGeom>
        </p:spPr>
      </p:pic>
      <p:sp>
        <p:nvSpPr>
          <p:cNvPr id="32" name="TextBox 31"/>
          <p:cNvSpPr txBox="1"/>
          <p:nvPr/>
        </p:nvSpPr>
        <p:spPr>
          <a:xfrm>
            <a:off x="6256853" y="5118809"/>
            <a:ext cx="2759167" cy="1567096"/>
          </a:xfrm>
          <a:prstGeom prst="rect">
            <a:avLst/>
          </a:prstGeom>
          <a:noFill/>
        </p:spPr>
        <p:txBody>
          <a:bodyPr wrap="square" rtlCol="0">
            <a:noAutofit/>
          </a:bodyPr>
          <a:lstStyle/>
          <a:p>
            <a:pPr>
              <a:spcBef>
                <a:spcPts val="600"/>
              </a:spcBef>
            </a:pPr>
            <a:r>
              <a:rPr lang="en-US" dirty="0"/>
              <a:t>Very slowly damping with </a:t>
            </a:r>
            <a:br>
              <a:rPr lang="en-US" dirty="0"/>
            </a:br>
            <a:r>
              <a:rPr lang="en-US" dirty="0"/>
              <a:t>no indication of cyclic or </a:t>
            </a:r>
            <a:br>
              <a:rPr lang="en-US" dirty="0"/>
            </a:br>
            <a:r>
              <a:rPr lang="en-US" dirty="0"/>
              <a:t>MA behavior… mostly because of the way they are calculated</a:t>
            </a:r>
          </a:p>
        </p:txBody>
      </p:sp>
      <p:sp>
        <p:nvSpPr>
          <p:cNvPr id="31" name="TextBox 30"/>
          <p:cNvSpPr txBox="1"/>
          <p:nvPr/>
        </p:nvSpPr>
        <p:spPr>
          <a:xfrm>
            <a:off x="3190546" y="5118809"/>
            <a:ext cx="2703531" cy="977191"/>
          </a:xfrm>
          <a:prstGeom prst="rect">
            <a:avLst/>
          </a:prstGeom>
          <a:noFill/>
        </p:spPr>
        <p:txBody>
          <a:bodyPr wrap="square" rtlCol="0">
            <a:noAutofit/>
          </a:bodyPr>
          <a:lstStyle/>
          <a:p>
            <a:pPr>
              <a:spcBef>
                <a:spcPts val="600"/>
              </a:spcBef>
            </a:pPr>
            <a:r>
              <a:rPr lang="en-US" dirty="0"/>
              <a:t>Again, identically equal to </a:t>
            </a:r>
            <a:r>
              <a:rPr lang="en-US" i="1" dirty="0">
                <a:latin typeface="Symbol" panose="05050102010706020507" pitchFamily="18" charset="2"/>
              </a:rPr>
              <a:t>r</a:t>
            </a:r>
            <a:r>
              <a:rPr lang="en-US" i="1" baseline="-25000"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a:t>
            </a:r>
            <a:r>
              <a:rPr lang="en-US" dirty="0">
                <a:latin typeface="Symbol" panose="05050102010706020507" pitchFamily="18" charset="2"/>
              </a:rPr>
              <a:t> </a:t>
            </a:r>
            <a:r>
              <a:rPr lang="en-US" dirty="0"/>
              <a:t>1</a:t>
            </a:r>
            <a:br>
              <a:rPr lang="en-US" dirty="0"/>
            </a:br>
            <a:endParaRPr lang="en-US" dirty="0"/>
          </a:p>
        </p:txBody>
      </p:sp>
      <p:sp>
        <p:nvSpPr>
          <p:cNvPr id="34" name="TextBox 33"/>
          <p:cNvSpPr txBox="1"/>
          <p:nvPr/>
        </p:nvSpPr>
        <p:spPr>
          <a:xfrm>
            <a:off x="390155" y="4911525"/>
            <a:ext cx="2653987" cy="1428315"/>
          </a:xfrm>
          <a:prstGeom prst="rect">
            <a:avLst/>
          </a:prstGeom>
          <a:noFill/>
        </p:spPr>
        <p:txBody>
          <a:bodyPr wrap="square" rtlCol="0">
            <a:noAutofit/>
          </a:bodyPr>
          <a:lstStyle/>
          <a:p>
            <a:pPr>
              <a:spcBef>
                <a:spcPts val="600"/>
              </a:spcBef>
            </a:pPr>
            <a:r>
              <a:rPr lang="en-US" dirty="0"/>
              <a:t>Very highly correlated wandering behavior </a:t>
            </a:r>
            <a:br>
              <a:rPr lang="en-US" dirty="0"/>
            </a:br>
            <a:r>
              <a:rPr lang="en-US" dirty="0"/>
              <a:t>with no hint of the cyclic factor (dominated by </a:t>
            </a:r>
            <a:br>
              <a:rPr lang="en-US" dirty="0"/>
            </a:br>
            <a:r>
              <a:rPr lang="en-US" dirty="0"/>
              <a:t>the two roots of 1)</a:t>
            </a:r>
          </a:p>
        </p:txBody>
      </p:sp>
      <p:pic>
        <p:nvPicPr>
          <p:cNvPr id="9" name="Picture 8">
            <a:extLst>
              <a:ext uri="{FF2B5EF4-FFF2-40B4-BE49-F238E27FC236}">
                <a16:creationId xmlns:a16="http://schemas.microsoft.com/office/drawing/2014/main" id="{32EB21B9-A0B7-D849-A985-9BEA00A59053}"/>
              </a:ext>
            </a:extLst>
          </p:cNvPr>
          <p:cNvPicPr>
            <a:picLocks noChangeAspect="1"/>
          </p:cNvPicPr>
          <p:nvPr/>
        </p:nvPicPr>
        <p:blipFill>
          <a:blip r:embed="rId6"/>
          <a:stretch>
            <a:fillRect/>
          </a:stretch>
        </p:blipFill>
        <p:spPr>
          <a:xfrm>
            <a:off x="384925" y="1407029"/>
            <a:ext cx="4143169" cy="1553688"/>
          </a:xfrm>
          <a:prstGeom prst="rect">
            <a:avLst/>
          </a:prstGeom>
        </p:spPr>
      </p:pic>
      <p:pic>
        <p:nvPicPr>
          <p:cNvPr id="11" name="Picture 10">
            <a:extLst>
              <a:ext uri="{FF2B5EF4-FFF2-40B4-BE49-F238E27FC236}">
                <a16:creationId xmlns:a16="http://schemas.microsoft.com/office/drawing/2014/main" id="{D8F31CA6-6C20-514D-85E3-023DFBDD59CF}"/>
              </a:ext>
            </a:extLst>
          </p:cNvPr>
          <p:cNvPicPr>
            <a:picLocks noChangeAspect="1"/>
          </p:cNvPicPr>
          <p:nvPr/>
        </p:nvPicPr>
        <p:blipFill>
          <a:blip r:embed="rId7"/>
          <a:stretch>
            <a:fillRect/>
          </a:stretch>
        </p:blipFill>
        <p:spPr>
          <a:xfrm>
            <a:off x="4914402" y="1363898"/>
            <a:ext cx="3460830" cy="896480"/>
          </a:xfrm>
          <a:prstGeom prst="rect">
            <a:avLst/>
          </a:prstGeom>
        </p:spPr>
      </p:pic>
      <p:sp>
        <p:nvSpPr>
          <p:cNvPr id="33" name="TextBox 32"/>
          <p:cNvSpPr txBox="1"/>
          <p:nvPr/>
        </p:nvSpPr>
        <p:spPr>
          <a:xfrm>
            <a:off x="2695238" y="857692"/>
            <a:ext cx="5679994" cy="490134"/>
          </a:xfrm>
          <a:prstGeom prst="rect">
            <a:avLst/>
          </a:prstGeom>
          <a:noFill/>
        </p:spPr>
        <p:txBody>
          <a:bodyPr wrap="square" rtlCol="0">
            <a:noAutofit/>
          </a:bodyPr>
          <a:lstStyle/>
          <a:p>
            <a:pPr>
              <a:spcBef>
                <a:spcPts val="600"/>
              </a:spcBef>
            </a:pP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1.5</a:t>
            </a:r>
            <a:r>
              <a:rPr lang="en-US" sz="2585" i="1" dirty="0">
                <a:latin typeface="Times New Roman" panose="02020603050405020304" pitchFamily="18" charset="0"/>
                <a:cs typeface="Times New Roman" panose="02020603050405020304" pitchFamily="18" charset="0"/>
              </a:rPr>
              <a:t>B </a:t>
            </a:r>
            <a:r>
              <a:rPr lang="en-US" sz="2585" dirty="0">
                <a:latin typeface="Times New Roman" panose="02020603050405020304" pitchFamily="18" charset="0"/>
                <a:cs typeface="Times New Roman" panose="02020603050405020304" pitchFamily="18" charset="0"/>
              </a:rPr>
              <a:t>+ .8</a:t>
            </a:r>
            <a:r>
              <a:rPr lang="en-US" sz="2585" i="1" dirty="0">
                <a:latin typeface="Times New Roman" panose="02020603050405020304" pitchFamily="18" charset="0"/>
                <a:cs typeface="Times New Roman" panose="02020603050405020304" pitchFamily="18" charset="0"/>
              </a:rPr>
              <a:t>B</a:t>
            </a:r>
            <a:r>
              <a:rPr lang="en-US" sz="2585" baseline="30000" dirty="0">
                <a:latin typeface="Times New Roman" panose="02020603050405020304" pitchFamily="18" charset="0"/>
                <a:cs typeface="Times New Roman" panose="02020603050405020304" pitchFamily="18" charset="0"/>
              </a:rPr>
              <a:t>2</a:t>
            </a: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baseline="30000" dirty="0">
                <a:latin typeface="Times New Roman" panose="02020603050405020304" pitchFamily="18" charset="0"/>
                <a:cs typeface="Times New Roman" panose="02020603050405020304" pitchFamily="18" charset="0"/>
              </a:rPr>
              <a:t>2</a:t>
            </a:r>
            <a:r>
              <a:rPr lang="en-US" sz="2585" dirty="0">
                <a:latin typeface="Times New Roman" panose="02020603050405020304" pitchFamily="18" charset="0"/>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X</a:t>
            </a:r>
            <a:r>
              <a:rPr lang="en-US" sz="2585" i="1" baseline="-25000" dirty="0">
                <a:latin typeface="Times New Roman" panose="02020603050405020304" pitchFamily="18" charset="0"/>
                <a:cs typeface="Times New Roman" panose="02020603050405020304" pitchFamily="18" charset="0"/>
              </a:rPr>
              <a:t>t</a:t>
            </a:r>
            <a:r>
              <a:rPr lang="en-US" sz="2585" dirty="0">
                <a:latin typeface="Times New Roman" panose="02020603050405020304" pitchFamily="18" charset="0"/>
                <a:cs typeface="Times New Roman" panose="02020603050405020304" pitchFamily="18" charset="0"/>
              </a:rPr>
              <a:t> = (1 + .8</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dirty="0">
                <a:latin typeface="Times New Roman" panose="02020603050405020304" pitchFamily="18" charset="0"/>
                <a:cs typeface="Times New Roman" panose="02020603050405020304" pitchFamily="18" charset="0"/>
              </a:rPr>
              <a:t>a</a:t>
            </a:r>
            <a:r>
              <a:rPr lang="en-US" sz="2585" i="1" baseline="-25000" dirty="0">
                <a:latin typeface="Symbol" panose="05050102010706020507" pitchFamily="18" charset="2"/>
                <a:cs typeface="Times New Roman" panose="02020603050405020304" pitchFamily="18" charset="0"/>
              </a:rPr>
              <a:t>t</a:t>
            </a:r>
            <a:endParaRPr lang="en-US" sz="2585" dirty="0">
              <a:latin typeface="Symbol" panose="05050102010706020507" pitchFamily="18" charset="2"/>
            </a:endParaRPr>
          </a:p>
        </p:txBody>
      </p:sp>
      <p:sp>
        <p:nvSpPr>
          <p:cNvPr id="35" name="Title 7"/>
          <p:cNvSpPr>
            <a:spLocks noGrp="1"/>
          </p:cNvSpPr>
          <p:nvPr>
            <p:ph type="title"/>
          </p:nvPr>
        </p:nvSpPr>
        <p:spPr>
          <a:xfrm>
            <a:off x="457200" y="228600"/>
            <a:ext cx="8229600" cy="602903"/>
          </a:xfrm>
        </p:spPr>
        <p:txBody>
          <a:bodyPr>
            <a:noAutofit/>
          </a:bodyPr>
          <a:lstStyle/>
          <a:p>
            <a:pPr>
              <a:spcBef>
                <a:spcPts val="600"/>
              </a:spcBef>
            </a:pPr>
            <a:r>
              <a:rPr lang="en-US" sz="2800" dirty="0"/>
              <a:t>ARIMA(2,2,1)</a:t>
            </a:r>
          </a:p>
        </p:txBody>
      </p:sp>
      <p:sp>
        <p:nvSpPr>
          <p:cNvPr id="36" name="TextBox 35"/>
          <p:cNvSpPr txBox="1"/>
          <p:nvPr/>
        </p:nvSpPr>
        <p:spPr>
          <a:xfrm>
            <a:off x="677405" y="2998746"/>
            <a:ext cx="1456195" cy="404854"/>
          </a:xfrm>
          <a:prstGeom prst="rect">
            <a:avLst/>
          </a:prstGeom>
          <a:noFill/>
        </p:spPr>
        <p:txBody>
          <a:bodyPr wrap="square" rtlCol="0">
            <a:noAutofit/>
          </a:bodyPr>
          <a:lstStyle/>
          <a:p>
            <a:pPr>
              <a:spcBef>
                <a:spcPts val="600"/>
              </a:spcBef>
            </a:pPr>
            <a:r>
              <a:rPr lang="en-US" sz="2031" dirty="0"/>
              <a:t>Realization</a:t>
            </a:r>
          </a:p>
        </p:txBody>
      </p:sp>
      <p:sp>
        <p:nvSpPr>
          <p:cNvPr id="37" name="TextBox 36"/>
          <p:cNvSpPr txBox="1"/>
          <p:nvPr/>
        </p:nvSpPr>
        <p:spPr>
          <a:xfrm>
            <a:off x="3174385" y="2998746"/>
            <a:ext cx="2616816" cy="404854"/>
          </a:xfrm>
          <a:prstGeom prst="rect">
            <a:avLst/>
          </a:prstGeom>
          <a:noFill/>
        </p:spPr>
        <p:txBody>
          <a:bodyPr wrap="square" rtlCol="0">
            <a:noAutofit/>
          </a:bodyPr>
          <a:lstStyle/>
          <a:p>
            <a:pPr>
              <a:spcBef>
                <a:spcPts val="600"/>
              </a:spcBef>
            </a:pPr>
            <a:r>
              <a:rPr lang="en-US" sz="2031" dirty="0"/>
              <a:t>True autocorrelations</a:t>
            </a:r>
          </a:p>
        </p:txBody>
      </p:sp>
      <p:sp>
        <p:nvSpPr>
          <p:cNvPr id="38" name="TextBox 37"/>
          <p:cNvSpPr txBox="1"/>
          <p:nvPr/>
        </p:nvSpPr>
        <p:spPr>
          <a:xfrm>
            <a:off x="6139033" y="2998746"/>
            <a:ext cx="2994808" cy="404854"/>
          </a:xfrm>
          <a:prstGeom prst="rect">
            <a:avLst/>
          </a:prstGeom>
          <a:noFill/>
        </p:spPr>
        <p:txBody>
          <a:bodyPr wrap="square" rtlCol="0">
            <a:noAutofit/>
          </a:bodyPr>
          <a:lstStyle/>
          <a:p>
            <a:pPr>
              <a:spcBef>
                <a:spcPts val="600"/>
              </a:spcBef>
            </a:pPr>
            <a:r>
              <a:rPr lang="en-US" sz="2031" dirty="0"/>
              <a:t>Sample autocorrelations</a:t>
            </a:r>
          </a:p>
        </p:txBody>
      </p:sp>
    </p:spTree>
    <p:extLst>
      <p:ext uri="{BB962C8B-B14F-4D97-AF65-F5344CB8AC3E}">
        <p14:creationId xmlns:p14="http://schemas.microsoft.com/office/powerpoint/2010/main" val="74172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P spid="34" grpId="0"/>
      <p:bldP spid="36" grpId="0"/>
      <p:bldP spid="37" grpId="0"/>
      <p:bldP spid="3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51C7BB-0F58-B745-9768-84E8C12FC9A4}"/>
              </a:ext>
            </a:extLst>
          </p:cNvPr>
          <p:cNvPicPr>
            <a:picLocks noChangeAspect="1"/>
          </p:cNvPicPr>
          <p:nvPr/>
        </p:nvPicPr>
        <p:blipFill>
          <a:blip r:embed="rId3"/>
          <a:stretch>
            <a:fillRect/>
          </a:stretch>
        </p:blipFill>
        <p:spPr>
          <a:xfrm>
            <a:off x="3087549" y="3395314"/>
            <a:ext cx="2745095" cy="1651248"/>
          </a:xfrm>
          <a:prstGeom prst="rect">
            <a:avLst/>
          </a:prstGeom>
        </p:spPr>
      </p:pic>
      <p:pic>
        <p:nvPicPr>
          <p:cNvPr id="8" name="Picture 7">
            <a:extLst>
              <a:ext uri="{FF2B5EF4-FFF2-40B4-BE49-F238E27FC236}">
                <a16:creationId xmlns:a16="http://schemas.microsoft.com/office/drawing/2014/main" id="{6B7310A2-D1AD-E04E-8CE6-7437191DCD46}"/>
              </a:ext>
            </a:extLst>
          </p:cNvPr>
          <p:cNvPicPr>
            <a:picLocks noChangeAspect="1"/>
          </p:cNvPicPr>
          <p:nvPr/>
        </p:nvPicPr>
        <p:blipFill>
          <a:blip r:embed="rId4"/>
          <a:stretch>
            <a:fillRect/>
          </a:stretch>
        </p:blipFill>
        <p:spPr>
          <a:xfrm>
            <a:off x="6139033" y="3360064"/>
            <a:ext cx="2788700" cy="1677478"/>
          </a:xfrm>
          <a:prstGeom prst="rect">
            <a:avLst/>
          </a:prstGeom>
        </p:spPr>
      </p:pic>
      <p:sp>
        <p:nvSpPr>
          <p:cNvPr id="32" name="TextBox 31"/>
          <p:cNvSpPr txBox="1"/>
          <p:nvPr/>
        </p:nvSpPr>
        <p:spPr>
          <a:xfrm>
            <a:off x="6406566" y="5093320"/>
            <a:ext cx="2172814" cy="977191"/>
          </a:xfrm>
          <a:prstGeom prst="rect">
            <a:avLst/>
          </a:prstGeom>
          <a:noFill/>
        </p:spPr>
        <p:txBody>
          <a:bodyPr wrap="square" rtlCol="0">
            <a:noAutofit/>
          </a:bodyPr>
          <a:lstStyle/>
          <a:p>
            <a:pPr>
              <a:spcBef>
                <a:spcPts val="600"/>
              </a:spcBef>
            </a:pPr>
            <a:r>
              <a:rPr lang="en-US" dirty="0"/>
              <a:t>There is almost no evidence of the frequency at .0917</a:t>
            </a:r>
          </a:p>
        </p:txBody>
      </p:sp>
      <p:sp>
        <p:nvSpPr>
          <p:cNvPr id="31" name="TextBox 30"/>
          <p:cNvSpPr txBox="1"/>
          <p:nvPr/>
        </p:nvSpPr>
        <p:spPr>
          <a:xfrm>
            <a:off x="3191827" y="5093321"/>
            <a:ext cx="2480286" cy="977191"/>
          </a:xfrm>
          <a:prstGeom prst="rect">
            <a:avLst/>
          </a:prstGeom>
          <a:noFill/>
        </p:spPr>
        <p:txBody>
          <a:bodyPr wrap="square" rtlCol="0">
            <a:noAutofit/>
          </a:bodyPr>
          <a:lstStyle/>
          <a:p>
            <a:pPr>
              <a:spcBef>
                <a:spcPts val="600"/>
              </a:spcBef>
            </a:pPr>
            <a:r>
              <a:rPr lang="en-US" dirty="0"/>
              <a:t>Very slowly damping with no indication of cyclic or MA behavior</a:t>
            </a:r>
          </a:p>
        </p:txBody>
      </p:sp>
      <p:pic>
        <p:nvPicPr>
          <p:cNvPr id="19" name="Picture 18">
            <a:extLst>
              <a:ext uri="{FF2B5EF4-FFF2-40B4-BE49-F238E27FC236}">
                <a16:creationId xmlns:a16="http://schemas.microsoft.com/office/drawing/2014/main" id="{7C7F0E68-D39D-C642-9074-9DD4709F2A0D}"/>
              </a:ext>
            </a:extLst>
          </p:cNvPr>
          <p:cNvPicPr>
            <a:picLocks noChangeAspect="1"/>
          </p:cNvPicPr>
          <p:nvPr/>
        </p:nvPicPr>
        <p:blipFill>
          <a:blip r:embed="rId5"/>
          <a:stretch>
            <a:fillRect/>
          </a:stretch>
        </p:blipFill>
        <p:spPr>
          <a:xfrm>
            <a:off x="384925" y="1407029"/>
            <a:ext cx="4143169" cy="1553688"/>
          </a:xfrm>
          <a:prstGeom prst="rect">
            <a:avLst/>
          </a:prstGeom>
        </p:spPr>
      </p:pic>
      <p:pic>
        <p:nvPicPr>
          <p:cNvPr id="20" name="Picture 19">
            <a:extLst>
              <a:ext uri="{FF2B5EF4-FFF2-40B4-BE49-F238E27FC236}">
                <a16:creationId xmlns:a16="http://schemas.microsoft.com/office/drawing/2014/main" id="{478AB8C9-C286-AB46-90C9-21E4F54B9BFE}"/>
              </a:ext>
            </a:extLst>
          </p:cNvPr>
          <p:cNvPicPr>
            <a:picLocks noChangeAspect="1"/>
          </p:cNvPicPr>
          <p:nvPr/>
        </p:nvPicPr>
        <p:blipFill>
          <a:blip r:embed="rId6"/>
          <a:stretch>
            <a:fillRect/>
          </a:stretch>
        </p:blipFill>
        <p:spPr>
          <a:xfrm>
            <a:off x="4914402" y="1363898"/>
            <a:ext cx="3460830" cy="896480"/>
          </a:xfrm>
          <a:prstGeom prst="rect">
            <a:avLst/>
          </a:prstGeom>
        </p:spPr>
      </p:pic>
      <p:sp>
        <p:nvSpPr>
          <p:cNvPr id="17" name="TextBox 16"/>
          <p:cNvSpPr txBox="1"/>
          <p:nvPr/>
        </p:nvSpPr>
        <p:spPr>
          <a:xfrm>
            <a:off x="2695238" y="857692"/>
            <a:ext cx="5610562" cy="490134"/>
          </a:xfrm>
          <a:prstGeom prst="rect">
            <a:avLst/>
          </a:prstGeom>
          <a:noFill/>
        </p:spPr>
        <p:txBody>
          <a:bodyPr wrap="square" rtlCol="0">
            <a:noAutofit/>
          </a:bodyPr>
          <a:lstStyle/>
          <a:p>
            <a:pPr>
              <a:spcBef>
                <a:spcPts val="600"/>
              </a:spcBef>
            </a:pP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1.5</a:t>
            </a:r>
            <a:r>
              <a:rPr lang="en-US" sz="2585" i="1" dirty="0">
                <a:latin typeface="Times New Roman" panose="02020603050405020304" pitchFamily="18" charset="0"/>
                <a:cs typeface="Times New Roman" panose="02020603050405020304" pitchFamily="18" charset="0"/>
              </a:rPr>
              <a:t>B </a:t>
            </a:r>
            <a:r>
              <a:rPr lang="en-US" sz="2585" dirty="0">
                <a:latin typeface="Times New Roman" panose="02020603050405020304" pitchFamily="18" charset="0"/>
                <a:cs typeface="Times New Roman" panose="02020603050405020304" pitchFamily="18" charset="0"/>
              </a:rPr>
              <a:t>+ .8</a:t>
            </a:r>
            <a:r>
              <a:rPr lang="en-US" sz="2585" i="1" dirty="0">
                <a:latin typeface="Times New Roman" panose="02020603050405020304" pitchFamily="18" charset="0"/>
                <a:cs typeface="Times New Roman" panose="02020603050405020304" pitchFamily="18" charset="0"/>
              </a:rPr>
              <a:t>B</a:t>
            </a:r>
            <a:r>
              <a:rPr lang="en-US" sz="2585" baseline="30000" dirty="0">
                <a:latin typeface="Times New Roman" panose="02020603050405020304" pitchFamily="18" charset="0"/>
                <a:cs typeface="Times New Roman" panose="02020603050405020304" pitchFamily="18" charset="0"/>
              </a:rPr>
              <a:t>2</a:t>
            </a: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baseline="30000" dirty="0">
                <a:latin typeface="Times New Roman" panose="02020603050405020304" pitchFamily="18" charset="0"/>
                <a:cs typeface="Times New Roman" panose="02020603050405020304" pitchFamily="18" charset="0"/>
              </a:rPr>
              <a:t>2</a:t>
            </a:r>
            <a:r>
              <a:rPr lang="en-US" sz="2585" dirty="0">
                <a:latin typeface="Times New Roman" panose="02020603050405020304" pitchFamily="18" charset="0"/>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X</a:t>
            </a:r>
            <a:r>
              <a:rPr lang="en-US" sz="2585" i="1" baseline="-25000" dirty="0">
                <a:latin typeface="Times New Roman" panose="02020603050405020304" pitchFamily="18" charset="0"/>
                <a:cs typeface="Times New Roman" panose="02020603050405020304" pitchFamily="18" charset="0"/>
              </a:rPr>
              <a:t>t</a:t>
            </a:r>
            <a:r>
              <a:rPr lang="en-US" sz="2585" dirty="0">
                <a:latin typeface="Times New Roman" panose="02020603050405020304" pitchFamily="18" charset="0"/>
                <a:cs typeface="Times New Roman" panose="02020603050405020304" pitchFamily="18" charset="0"/>
              </a:rPr>
              <a:t> = (1 + .8</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dirty="0">
                <a:latin typeface="Times New Roman" panose="02020603050405020304" pitchFamily="18" charset="0"/>
                <a:cs typeface="Times New Roman" panose="02020603050405020304" pitchFamily="18" charset="0"/>
              </a:rPr>
              <a:t>a</a:t>
            </a:r>
            <a:r>
              <a:rPr lang="en-US" sz="2585" i="1" baseline="-25000" dirty="0">
                <a:latin typeface="Symbol" panose="05050102010706020507" pitchFamily="18" charset="2"/>
                <a:cs typeface="Times New Roman" panose="02020603050405020304" pitchFamily="18" charset="0"/>
              </a:rPr>
              <a:t>t</a:t>
            </a:r>
            <a:endParaRPr lang="en-US" sz="2585" dirty="0">
              <a:latin typeface="Symbol" panose="05050102010706020507" pitchFamily="18" charset="2"/>
            </a:endParaRPr>
          </a:p>
        </p:txBody>
      </p:sp>
      <p:sp>
        <p:nvSpPr>
          <p:cNvPr id="18" name="Title 7"/>
          <p:cNvSpPr>
            <a:spLocks noGrp="1"/>
          </p:cNvSpPr>
          <p:nvPr>
            <p:ph type="title"/>
          </p:nvPr>
        </p:nvSpPr>
        <p:spPr>
          <a:xfrm>
            <a:off x="457200" y="228600"/>
            <a:ext cx="8229600" cy="602903"/>
          </a:xfrm>
        </p:spPr>
        <p:txBody>
          <a:bodyPr>
            <a:noAutofit/>
          </a:bodyPr>
          <a:lstStyle/>
          <a:p>
            <a:pPr>
              <a:spcBef>
                <a:spcPts val="600"/>
              </a:spcBef>
            </a:pPr>
            <a:r>
              <a:rPr lang="en-US" sz="2800" dirty="0"/>
              <a:t>ARIMA(2,2,1)</a:t>
            </a:r>
          </a:p>
        </p:txBody>
      </p:sp>
      <p:sp>
        <p:nvSpPr>
          <p:cNvPr id="21" name="TextBox 20"/>
          <p:cNvSpPr txBox="1"/>
          <p:nvPr/>
        </p:nvSpPr>
        <p:spPr>
          <a:xfrm>
            <a:off x="677405" y="2978426"/>
            <a:ext cx="1456195" cy="404854"/>
          </a:xfrm>
          <a:prstGeom prst="rect">
            <a:avLst/>
          </a:prstGeom>
          <a:noFill/>
        </p:spPr>
        <p:txBody>
          <a:bodyPr wrap="square" rtlCol="0">
            <a:noAutofit/>
          </a:bodyPr>
          <a:lstStyle/>
          <a:p>
            <a:pPr>
              <a:spcBef>
                <a:spcPts val="600"/>
              </a:spcBef>
            </a:pPr>
            <a:r>
              <a:rPr lang="en-US" sz="2031" dirty="0"/>
              <a:t>Realization</a:t>
            </a:r>
          </a:p>
        </p:txBody>
      </p:sp>
      <p:sp>
        <p:nvSpPr>
          <p:cNvPr id="23" name="TextBox 22"/>
          <p:cNvSpPr txBox="1"/>
          <p:nvPr/>
        </p:nvSpPr>
        <p:spPr>
          <a:xfrm>
            <a:off x="3044142" y="2978426"/>
            <a:ext cx="2975658" cy="404854"/>
          </a:xfrm>
          <a:prstGeom prst="rect">
            <a:avLst/>
          </a:prstGeom>
          <a:noFill/>
        </p:spPr>
        <p:txBody>
          <a:bodyPr wrap="square" rtlCol="0">
            <a:noAutofit/>
          </a:bodyPr>
          <a:lstStyle/>
          <a:p>
            <a:pPr>
              <a:spcBef>
                <a:spcPts val="600"/>
              </a:spcBef>
            </a:pPr>
            <a:r>
              <a:rPr lang="en-US" sz="2031" dirty="0"/>
              <a:t>Sample autocorrelations</a:t>
            </a:r>
          </a:p>
        </p:txBody>
      </p:sp>
      <p:sp>
        <p:nvSpPr>
          <p:cNvPr id="24" name="TextBox 23"/>
          <p:cNvSpPr txBox="1"/>
          <p:nvPr/>
        </p:nvSpPr>
        <p:spPr>
          <a:xfrm>
            <a:off x="6139033" y="2978426"/>
            <a:ext cx="2994808" cy="404854"/>
          </a:xfrm>
          <a:prstGeom prst="rect">
            <a:avLst/>
          </a:prstGeom>
          <a:noFill/>
        </p:spPr>
        <p:txBody>
          <a:bodyPr wrap="square" rtlCol="0">
            <a:noAutofit/>
          </a:bodyPr>
          <a:lstStyle/>
          <a:p>
            <a:pPr algn="ctr"/>
            <a:r>
              <a:rPr lang="en-US" sz="2031" dirty="0"/>
              <a:t>Sample </a:t>
            </a:r>
            <a:r>
              <a:rPr lang="en-US" sz="2000" dirty="0"/>
              <a:t>spectral density</a:t>
            </a:r>
          </a:p>
        </p:txBody>
      </p:sp>
      <p:pic>
        <p:nvPicPr>
          <p:cNvPr id="25" name="Picture 24">
            <a:extLst>
              <a:ext uri="{FF2B5EF4-FFF2-40B4-BE49-F238E27FC236}">
                <a16:creationId xmlns:a16="http://schemas.microsoft.com/office/drawing/2014/main" id="{144F33EC-38B5-4548-83F4-A3D01F58032F}"/>
              </a:ext>
            </a:extLst>
          </p:cNvPr>
          <p:cNvPicPr>
            <a:picLocks noChangeAspect="1"/>
          </p:cNvPicPr>
          <p:nvPr/>
        </p:nvPicPr>
        <p:blipFill>
          <a:blip r:embed="rId7"/>
          <a:stretch>
            <a:fillRect/>
          </a:stretch>
        </p:blipFill>
        <p:spPr>
          <a:xfrm>
            <a:off x="152400" y="3352800"/>
            <a:ext cx="2800777" cy="1684742"/>
          </a:xfrm>
          <a:prstGeom prst="rect">
            <a:avLst/>
          </a:prstGeom>
        </p:spPr>
      </p:pic>
      <p:sp>
        <p:nvSpPr>
          <p:cNvPr id="26" name="TextBox 25"/>
          <p:cNvSpPr txBox="1"/>
          <p:nvPr/>
        </p:nvSpPr>
        <p:spPr>
          <a:xfrm>
            <a:off x="390155" y="4911525"/>
            <a:ext cx="2653987" cy="1477328"/>
          </a:xfrm>
          <a:prstGeom prst="rect">
            <a:avLst/>
          </a:prstGeom>
          <a:noFill/>
        </p:spPr>
        <p:txBody>
          <a:bodyPr wrap="square" rtlCol="0">
            <a:noAutofit/>
          </a:bodyPr>
          <a:lstStyle/>
          <a:p>
            <a:pPr>
              <a:spcBef>
                <a:spcPts val="600"/>
              </a:spcBef>
            </a:pPr>
            <a:r>
              <a:rPr lang="en-US" dirty="0"/>
              <a:t>Very highly correlated wandering behavior </a:t>
            </a:r>
            <a:br>
              <a:rPr lang="en-US" dirty="0"/>
            </a:br>
            <a:r>
              <a:rPr lang="en-US" dirty="0"/>
              <a:t>with no hint of the cyclic factor (dominated by </a:t>
            </a:r>
            <a:br>
              <a:rPr lang="en-US" dirty="0"/>
            </a:br>
            <a:r>
              <a:rPr lang="en-US" dirty="0"/>
              <a:t>the two roots of 1)</a:t>
            </a:r>
          </a:p>
        </p:txBody>
      </p:sp>
    </p:spTree>
    <p:extLst>
      <p:ext uri="{BB962C8B-B14F-4D97-AF65-F5344CB8AC3E}">
        <p14:creationId xmlns:p14="http://schemas.microsoft.com/office/powerpoint/2010/main" val="302362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P spid="21" grpId="0"/>
      <p:bldP spid="23" grpId="0"/>
      <p:bldP spid="24" grpId="0"/>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CAB09C-04B1-D847-AF60-9CB9260F6BC5}"/>
              </a:ext>
            </a:extLst>
          </p:cNvPr>
          <p:cNvPicPr>
            <a:picLocks noChangeAspect="1"/>
          </p:cNvPicPr>
          <p:nvPr/>
        </p:nvPicPr>
        <p:blipFill>
          <a:blip r:embed="rId3"/>
          <a:stretch>
            <a:fillRect/>
          </a:stretch>
        </p:blipFill>
        <p:spPr>
          <a:xfrm>
            <a:off x="6109322" y="3915508"/>
            <a:ext cx="2682986" cy="1553308"/>
          </a:xfrm>
          <a:prstGeom prst="rect">
            <a:avLst/>
          </a:prstGeom>
        </p:spPr>
      </p:pic>
      <p:sp>
        <p:nvSpPr>
          <p:cNvPr id="25" name="Rectangle 24">
            <a:extLst>
              <a:ext uri="{FF2B5EF4-FFF2-40B4-BE49-F238E27FC236}">
                <a16:creationId xmlns:a16="http://schemas.microsoft.com/office/drawing/2014/main" id="{61DE663F-4A43-FD44-8E06-55BF44E9B66D}"/>
              </a:ext>
            </a:extLst>
          </p:cNvPr>
          <p:cNvSpPr/>
          <p:nvPr/>
        </p:nvSpPr>
        <p:spPr>
          <a:xfrm>
            <a:off x="457201" y="1420282"/>
            <a:ext cx="5029199" cy="1228863"/>
          </a:xfrm>
          <a:prstGeom prst="rect">
            <a:avLst/>
          </a:prstGeom>
        </p:spPr>
        <p:txBody>
          <a:bodyPr wrap="square">
            <a:noAutofit/>
          </a:bodyPr>
          <a:lstStyle/>
          <a:p>
            <a:pPr>
              <a:spcBef>
                <a:spcPts val="600"/>
              </a:spcBef>
            </a:pPr>
            <a:r>
              <a:rPr lang="en-US" sz="1200" dirty="0"/>
              <a:t>x = gen.arima.wge(200,phi = c(1.5,-.8), var = 1,d = 2,sn = 31)</a:t>
            </a:r>
          </a:p>
          <a:p>
            <a:pPr>
              <a:spcBef>
                <a:spcPts val="600"/>
              </a:spcBef>
            </a:pPr>
            <a:r>
              <a:rPr lang="en-US" sz="1200" dirty="0"/>
              <a:t>FirstDif = artrans.wge(x,1) #Take out the (1-B)</a:t>
            </a:r>
          </a:p>
          <a:p>
            <a:pPr>
              <a:spcBef>
                <a:spcPts val="600"/>
              </a:spcBef>
            </a:pPr>
            <a:r>
              <a:rPr lang="en-US" sz="1200" dirty="0"/>
              <a:t>SecondDif = artrans.wge(FirstDif,1) # Take out the other (1-B)</a:t>
            </a:r>
          </a:p>
          <a:p>
            <a:pPr>
              <a:spcBef>
                <a:spcPts val="600"/>
              </a:spcBef>
            </a:pPr>
            <a:r>
              <a:rPr lang="en-US" sz="1200" dirty="0"/>
              <a:t>parzen.wge(SecondDif)</a:t>
            </a:r>
          </a:p>
          <a:p>
            <a:pPr>
              <a:spcBef>
                <a:spcPts val="600"/>
              </a:spcBef>
            </a:pPr>
            <a:r>
              <a:rPr lang="en-US" sz="1200" dirty="0"/>
              <a:t>aic5.wge(SecondDif) #Check the structure of the noise</a:t>
            </a:r>
          </a:p>
        </p:txBody>
      </p:sp>
      <p:pic>
        <p:nvPicPr>
          <p:cNvPr id="5" name="Picture 4">
            <a:extLst>
              <a:ext uri="{FF2B5EF4-FFF2-40B4-BE49-F238E27FC236}">
                <a16:creationId xmlns:a16="http://schemas.microsoft.com/office/drawing/2014/main" id="{87484036-F9C7-714B-BA39-8D5322AAD8DB}"/>
              </a:ext>
            </a:extLst>
          </p:cNvPr>
          <p:cNvPicPr>
            <a:picLocks noChangeAspect="1"/>
          </p:cNvPicPr>
          <p:nvPr/>
        </p:nvPicPr>
        <p:blipFill rotWithShape="1">
          <a:blip r:embed="rId4"/>
          <a:srcRect t="1921" b="2468"/>
          <a:stretch/>
        </p:blipFill>
        <p:spPr>
          <a:xfrm>
            <a:off x="398010" y="2743200"/>
            <a:ext cx="5286375" cy="3588152"/>
          </a:xfrm>
          <a:prstGeom prst="rect">
            <a:avLst/>
          </a:prstGeom>
        </p:spPr>
      </p:pic>
      <p:sp>
        <p:nvSpPr>
          <p:cNvPr id="27" name="Rectangle 26">
            <a:extLst>
              <a:ext uri="{FF2B5EF4-FFF2-40B4-BE49-F238E27FC236}">
                <a16:creationId xmlns:a16="http://schemas.microsoft.com/office/drawing/2014/main" id="{360CC5DE-6D9B-BE4F-A6A1-267C4A7454CC}"/>
              </a:ext>
            </a:extLst>
          </p:cNvPr>
          <p:cNvSpPr/>
          <p:nvPr/>
        </p:nvSpPr>
        <p:spPr bwMode="auto">
          <a:xfrm>
            <a:off x="6055521" y="4604656"/>
            <a:ext cx="2554071" cy="234044"/>
          </a:xfrm>
          <a:prstGeom prst="rect">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cxnSp>
        <p:nvCxnSpPr>
          <p:cNvPr id="29" name="Straight Arrow Connector 28">
            <a:extLst>
              <a:ext uri="{FF2B5EF4-FFF2-40B4-BE49-F238E27FC236}">
                <a16:creationId xmlns:a16="http://schemas.microsoft.com/office/drawing/2014/main" id="{AF2663EC-5824-DD47-BAF4-506E470A225C}"/>
              </a:ext>
            </a:extLst>
          </p:cNvPr>
          <p:cNvCxnSpPr>
            <a:cxnSpLocks/>
            <a:endCxn id="27" idx="1"/>
          </p:cNvCxnSpPr>
          <p:nvPr/>
        </p:nvCxnSpPr>
        <p:spPr bwMode="auto">
          <a:xfrm flipV="1">
            <a:off x="2903480" y="4721678"/>
            <a:ext cx="3152041" cy="197670"/>
          </a:xfrm>
          <a:prstGeom prst="straightConnector1">
            <a:avLst/>
          </a:prstGeom>
          <a:noFill/>
          <a:ln w="25400" cap="flat" cmpd="sng" algn="ctr">
            <a:solidFill>
              <a:srgbClr val="FC0000"/>
            </a:solidFill>
            <a:prstDash val="solid"/>
            <a:round/>
            <a:headEnd type="none" w="med" len="med"/>
            <a:tailEnd type="triangle"/>
          </a:ln>
          <a:effectLst/>
        </p:spPr>
      </p:cxnSp>
      <p:sp>
        <p:nvSpPr>
          <p:cNvPr id="11" name="TextBox 10">
            <a:extLst>
              <a:ext uri="{FF2B5EF4-FFF2-40B4-BE49-F238E27FC236}">
                <a16:creationId xmlns:a16="http://schemas.microsoft.com/office/drawing/2014/main" id="{C25B64CE-1F26-6945-8929-1C597A1C83ED}"/>
              </a:ext>
            </a:extLst>
          </p:cNvPr>
          <p:cNvSpPr txBox="1"/>
          <p:nvPr/>
        </p:nvSpPr>
        <p:spPr>
          <a:xfrm>
            <a:off x="8593361" y="4553006"/>
            <a:ext cx="206719" cy="291170"/>
          </a:xfrm>
          <a:prstGeom prst="rect">
            <a:avLst/>
          </a:prstGeom>
          <a:noFill/>
        </p:spPr>
        <p:txBody>
          <a:bodyPr wrap="square" rtlCol="0">
            <a:noAutofit/>
          </a:bodyPr>
          <a:lstStyle/>
          <a:p>
            <a:pPr>
              <a:spcBef>
                <a:spcPts val="600"/>
              </a:spcBef>
            </a:pPr>
            <a:r>
              <a:rPr lang="en-US" sz="1292" dirty="0"/>
              <a:t>*</a:t>
            </a:r>
          </a:p>
        </p:txBody>
      </p:sp>
      <p:pic>
        <p:nvPicPr>
          <p:cNvPr id="2" name="Picture 1">
            <a:extLst>
              <a:ext uri="{FF2B5EF4-FFF2-40B4-BE49-F238E27FC236}">
                <a16:creationId xmlns:a16="http://schemas.microsoft.com/office/drawing/2014/main" id="{F0C55C67-7442-A444-97AA-A5677373F2E0}"/>
              </a:ext>
            </a:extLst>
          </p:cNvPr>
          <p:cNvPicPr>
            <a:picLocks noChangeAspect="1"/>
          </p:cNvPicPr>
          <p:nvPr/>
        </p:nvPicPr>
        <p:blipFill>
          <a:blip r:embed="rId5"/>
          <a:stretch>
            <a:fillRect/>
          </a:stretch>
        </p:blipFill>
        <p:spPr>
          <a:xfrm>
            <a:off x="6217947" y="1398818"/>
            <a:ext cx="2514932" cy="1537701"/>
          </a:xfrm>
          <a:prstGeom prst="rect">
            <a:avLst/>
          </a:prstGeom>
        </p:spPr>
      </p:pic>
      <p:pic>
        <p:nvPicPr>
          <p:cNvPr id="13" name="Picture 12">
            <a:extLst>
              <a:ext uri="{FF2B5EF4-FFF2-40B4-BE49-F238E27FC236}">
                <a16:creationId xmlns:a16="http://schemas.microsoft.com/office/drawing/2014/main" id="{CDD7EF39-3FB1-0548-A990-1F0D15F8340C}"/>
              </a:ext>
            </a:extLst>
          </p:cNvPr>
          <p:cNvPicPr>
            <a:picLocks noChangeAspect="1"/>
          </p:cNvPicPr>
          <p:nvPr/>
        </p:nvPicPr>
        <p:blipFill rotWithShape="1">
          <a:blip r:embed="rId6"/>
          <a:srcRect t="68271" r="13330" b="-6998"/>
          <a:stretch/>
        </p:blipFill>
        <p:spPr>
          <a:xfrm>
            <a:off x="6053133" y="3025141"/>
            <a:ext cx="3036275" cy="508780"/>
          </a:xfrm>
          <a:prstGeom prst="rect">
            <a:avLst/>
          </a:prstGeom>
        </p:spPr>
      </p:pic>
      <p:cxnSp>
        <p:nvCxnSpPr>
          <p:cNvPr id="14" name="Straight Arrow Connector 13">
            <a:extLst>
              <a:ext uri="{FF2B5EF4-FFF2-40B4-BE49-F238E27FC236}">
                <a16:creationId xmlns:a16="http://schemas.microsoft.com/office/drawing/2014/main" id="{40186325-098A-C340-B953-D39BDA319CA6}"/>
              </a:ext>
            </a:extLst>
          </p:cNvPr>
          <p:cNvCxnSpPr>
            <a:cxnSpLocks/>
          </p:cNvCxnSpPr>
          <p:nvPr/>
        </p:nvCxnSpPr>
        <p:spPr bwMode="auto">
          <a:xfrm flipH="1" flipV="1">
            <a:off x="6893169" y="1542738"/>
            <a:ext cx="1600281" cy="1814438"/>
          </a:xfrm>
          <a:prstGeom prst="straightConnector1">
            <a:avLst/>
          </a:prstGeom>
          <a:noFill/>
          <a:ln w="25400" cap="flat" cmpd="sng" algn="ctr">
            <a:solidFill>
              <a:srgbClr val="FC0000"/>
            </a:solidFill>
            <a:prstDash val="solid"/>
            <a:round/>
            <a:headEnd type="none" w="med" len="med"/>
            <a:tailEnd type="triangle"/>
          </a:ln>
          <a:effectLst/>
        </p:spPr>
      </p:cxnSp>
      <p:sp>
        <p:nvSpPr>
          <p:cNvPr id="16" name="TextBox 15"/>
          <p:cNvSpPr txBox="1"/>
          <p:nvPr/>
        </p:nvSpPr>
        <p:spPr>
          <a:xfrm>
            <a:off x="2695238" y="857692"/>
            <a:ext cx="5610562" cy="490134"/>
          </a:xfrm>
          <a:prstGeom prst="rect">
            <a:avLst/>
          </a:prstGeom>
          <a:noFill/>
        </p:spPr>
        <p:txBody>
          <a:bodyPr wrap="square" rtlCol="0">
            <a:noAutofit/>
          </a:bodyPr>
          <a:lstStyle/>
          <a:p>
            <a:pPr>
              <a:spcBef>
                <a:spcPts val="600"/>
              </a:spcBef>
            </a:pP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1.5</a:t>
            </a:r>
            <a:r>
              <a:rPr lang="en-US" sz="2585" i="1" dirty="0">
                <a:latin typeface="Times New Roman" panose="02020603050405020304" pitchFamily="18" charset="0"/>
                <a:cs typeface="Times New Roman" panose="02020603050405020304" pitchFamily="18" charset="0"/>
              </a:rPr>
              <a:t>B </a:t>
            </a:r>
            <a:r>
              <a:rPr lang="en-US" sz="2585" dirty="0">
                <a:latin typeface="Times New Roman" panose="02020603050405020304" pitchFamily="18" charset="0"/>
                <a:cs typeface="Times New Roman" panose="02020603050405020304" pitchFamily="18" charset="0"/>
              </a:rPr>
              <a:t>+ .8</a:t>
            </a:r>
            <a:r>
              <a:rPr lang="en-US" sz="2585" i="1" dirty="0">
                <a:latin typeface="Times New Roman" panose="02020603050405020304" pitchFamily="18" charset="0"/>
                <a:cs typeface="Times New Roman" panose="02020603050405020304" pitchFamily="18" charset="0"/>
              </a:rPr>
              <a:t>B</a:t>
            </a:r>
            <a:r>
              <a:rPr lang="en-US" sz="2585" baseline="30000" dirty="0">
                <a:latin typeface="Times New Roman" panose="02020603050405020304" pitchFamily="18" charset="0"/>
                <a:cs typeface="Times New Roman" panose="02020603050405020304" pitchFamily="18" charset="0"/>
              </a:rPr>
              <a:t>2</a:t>
            </a:r>
            <a:r>
              <a:rPr lang="en-US" sz="2585">
                <a:latin typeface="Times New Roman" panose="02020603050405020304" pitchFamily="18" charset="0"/>
                <a:cs typeface="Times New Roman" panose="02020603050405020304" pitchFamily="18" charset="0"/>
              </a:rPr>
              <a:t>)(1 </a:t>
            </a:r>
            <a:r>
              <a:rPr lang="en-US" sz="2585">
                <a:latin typeface="Symbol" panose="05050102010706020507" pitchFamily="18" charset="2"/>
                <a:cs typeface="Times New Roman" panose="02020603050405020304" pitchFamily="18" charset="0"/>
              </a:rPr>
              <a:t>- </a:t>
            </a:r>
            <a:r>
              <a:rPr lang="en-US" sz="2585" i="1">
                <a:latin typeface="Times New Roman" panose="02020603050405020304" pitchFamily="18" charset="0"/>
                <a:cs typeface="Times New Roman" panose="02020603050405020304" pitchFamily="18" charset="0"/>
              </a:rPr>
              <a:t>B</a:t>
            </a:r>
            <a:r>
              <a:rPr lang="en-US" sz="2585">
                <a:latin typeface="Times New Roman" panose="02020603050405020304" pitchFamily="18" charset="0"/>
                <a:cs typeface="Times New Roman" panose="02020603050405020304" pitchFamily="18" charset="0"/>
              </a:rPr>
              <a:t>)</a:t>
            </a:r>
            <a:r>
              <a:rPr lang="en-US" sz="2585" baseline="30000">
                <a:latin typeface="Times New Roman" panose="02020603050405020304" pitchFamily="18" charset="0"/>
                <a:cs typeface="Times New Roman" panose="02020603050405020304" pitchFamily="18" charset="0"/>
              </a:rPr>
              <a:t>2</a:t>
            </a:r>
            <a:r>
              <a:rPr lang="en-US" sz="2585">
                <a:latin typeface="Times New Roman" panose="02020603050405020304" pitchFamily="18" charset="0"/>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X</a:t>
            </a:r>
            <a:r>
              <a:rPr lang="en-US" sz="2585" i="1" baseline="-25000" dirty="0">
                <a:latin typeface="Times New Roman" panose="02020603050405020304" pitchFamily="18" charset="0"/>
                <a:cs typeface="Times New Roman" panose="02020603050405020304" pitchFamily="18" charset="0"/>
              </a:rPr>
              <a:t>t</a:t>
            </a:r>
            <a:r>
              <a:rPr lang="en-US" sz="2585" dirty="0">
                <a:latin typeface="Times New Roman" panose="02020603050405020304" pitchFamily="18" charset="0"/>
                <a:cs typeface="Times New Roman" panose="02020603050405020304" pitchFamily="18" charset="0"/>
              </a:rPr>
              <a:t> = </a:t>
            </a:r>
            <a:r>
              <a:rPr lang="en-US" sz="2585">
                <a:latin typeface="Times New Roman" panose="02020603050405020304" pitchFamily="18" charset="0"/>
                <a:cs typeface="Times New Roman" panose="02020603050405020304" pitchFamily="18" charset="0"/>
              </a:rPr>
              <a:t>(1 + .</a:t>
            </a:r>
            <a:r>
              <a:rPr lang="en-US" sz="2585" dirty="0">
                <a:latin typeface="Times New Roman" panose="02020603050405020304" pitchFamily="18" charset="0"/>
                <a:cs typeface="Times New Roman" panose="02020603050405020304" pitchFamily="18" charset="0"/>
              </a:rPr>
              <a:t>8</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dirty="0">
                <a:latin typeface="Times New Roman" panose="02020603050405020304" pitchFamily="18" charset="0"/>
                <a:cs typeface="Times New Roman" panose="02020603050405020304" pitchFamily="18" charset="0"/>
              </a:rPr>
              <a:t>a</a:t>
            </a:r>
            <a:r>
              <a:rPr lang="en-US" sz="2585" i="1" baseline="-25000" dirty="0">
                <a:latin typeface="Symbol" panose="05050102010706020507" pitchFamily="18" charset="2"/>
                <a:cs typeface="Times New Roman" panose="02020603050405020304" pitchFamily="18" charset="0"/>
              </a:rPr>
              <a:t>t</a:t>
            </a:r>
            <a:endParaRPr lang="en-US" sz="2585" dirty="0">
              <a:latin typeface="Symbol" panose="05050102010706020507" pitchFamily="18" charset="2"/>
            </a:endParaRPr>
          </a:p>
        </p:txBody>
      </p:sp>
      <p:sp>
        <p:nvSpPr>
          <p:cNvPr id="17" name="Title 7"/>
          <p:cNvSpPr>
            <a:spLocks noGrp="1"/>
          </p:cNvSpPr>
          <p:nvPr>
            <p:ph type="title"/>
          </p:nvPr>
        </p:nvSpPr>
        <p:spPr>
          <a:xfrm>
            <a:off x="376045" y="228600"/>
            <a:ext cx="8391910" cy="602903"/>
          </a:xfrm>
        </p:spPr>
        <p:txBody>
          <a:bodyPr>
            <a:noAutofit/>
          </a:bodyPr>
          <a:lstStyle/>
          <a:p>
            <a:pPr>
              <a:spcBef>
                <a:spcPts val="600"/>
              </a:spcBef>
            </a:pPr>
            <a:r>
              <a:rPr lang="en-US" sz="2400" dirty="0"/>
              <a:t>Stationarize the ARIMA(2,2,1): Taking out the </a:t>
            </a:r>
            <a:r>
              <a:rPr lang="en-US" sz="2400"/>
              <a:t>(1 – </a:t>
            </a:r>
            <a:r>
              <a:rPr lang="en-US" sz="2400" i="1"/>
              <a:t>B</a:t>
            </a:r>
            <a:r>
              <a:rPr lang="en-US" sz="2400"/>
              <a:t>)</a:t>
            </a:r>
            <a:r>
              <a:rPr lang="en-US" sz="2400" baseline="30000"/>
              <a:t>2</a:t>
            </a:r>
            <a:endParaRPr lang="en-US" sz="2400" baseline="30000" dirty="0"/>
          </a:p>
        </p:txBody>
      </p:sp>
      <p:sp>
        <p:nvSpPr>
          <p:cNvPr id="18" name="TextBox 17">
            <a:extLst>
              <a:ext uri="{FF2B5EF4-FFF2-40B4-BE49-F238E27FC236}">
                <a16:creationId xmlns:a16="http://schemas.microsoft.com/office/drawing/2014/main" id="{2A3511CD-2713-D341-827B-9BE7D081EF39}"/>
              </a:ext>
            </a:extLst>
          </p:cNvPr>
          <p:cNvSpPr txBox="1"/>
          <p:nvPr/>
        </p:nvSpPr>
        <p:spPr>
          <a:xfrm>
            <a:off x="4191000" y="6507144"/>
            <a:ext cx="4572001" cy="234463"/>
          </a:xfrm>
          <a:prstGeom prst="rect">
            <a:avLst/>
          </a:prstGeom>
          <a:noFill/>
        </p:spPr>
        <p:txBody>
          <a:bodyPr wrap="square" rtlCol="0">
            <a:noAutofit/>
          </a:bodyPr>
          <a:lstStyle/>
          <a:p>
            <a:pPr>
              <a:spcBef>
                <a:spcPts val="600"/>
              </a:spcBef>
            </a:pPr>
            <a:r>
              <a:rPr lang="en-US" sz="1200" dirty="0"/>
              <a:t>* We will estimate the coefficients of these models in a later unit.</a:t>
            </a:r>
          </a:p>
        </p:txBody>
      </p:sp>
    </p:spTree>
    <p:extLst>
      <p:ext uri="{BB962C8B-B14F-4D97-AF65-F5344CB8AC3E}">
        <p14:creationId xmlns:p14="http://schemas.microsoft.com/office/powerpoint/2010/main" val="96444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1"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546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BBFE-AA15-5341-858D-9E599FF48893}"/>
              </a:ext>
            </a:extLst>
          </p:cNvPr>
          <p:cNvSpPr>
            <a:spLocks noGrp="1"/>
          </p:cNvSpPr>
          <p:nvPr>
            <p:ph type="ctrTitle"/>
          </p:nvPr>
        </p:nvSpPr>
        <p:spPr/>
        <p:txBody>
          <a:bodyPr/>
          <a:lstStyle/>
          <a:p>
            <a:r>
              <a:rPr lang="en-US" dirty="0"/>
              <a:t>ARIMA</a:t>
            </a:r>
          </a:p>
        </p:txBody>
      </p:sp>
      <p:sp>
        <p:nvSpPr>
          <p:cNvPr id="3" name="Subtitle 2">
            <a:extLst>
              <a:ext uri="{FF2B5EF4-FFF2-40B4-BE49-F238E27FC236}">
                <a16:creationId xmlns:a16="http://schemas.microsoft.com/office/drawing/2014/main" id="{4EA53F30-6B21-A74E-A12F-B87609C67EDC}"/>
              </a:ext>
            </a:extLst>
          </p:cNvPr>
          <p:cNvSpPr>
            <a:spLocks noGrp="1"/>
          </p:cNvSpPr>
          <p:nvPr>
            <p:ph type="subTitle" idx="1"/>
          </p:nvPr>
        </p:nvSpPr>
        <p:spPr/>
        <p:txBody>
          <a:bodyPr/>
          <a:lstStyle/>
          <a:p>
            <a:r>
              <a:rPr lang="en-US" dirty="0"/>
              <a:t>General Comments</a:t>
            </a:r>
          </a:p>
        </p:txBody>
      </p:sp>
    </p:spTree>
    <p:extLst>
      <p:ext uri="{BB962C8B-B14F-4D97-AF65-F5344CB8AC3E}">
        <p14:creationId xmlns:p14="http://schemas.microsoft.com/office/powerpoint/2010/main" val="2148446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spcBef>
                <a:spcPts val="600"/>
              </a:spcBef>
            </a:pPr>
            <a:r>
              <a:rPr lang="en-US" sz="3200" dirty="0"/>
              <a:t>General Comments about </a:t>
            </a:r>
            <a:br>
              <a:rPr lang="en-US" sz="3200" dirty="0"/>
            </a:br>
            <a:r>
              <a:rPr lang="en-US" sz="3200" dirty="0"/>
              <a:t>ARIMA Models</a:t>
            </a:r>
          </a:p>
        </p:txBody>
      </p:sp>
      <p:sp>
        <p:nvSpPr>
          <p:cNvPr id="7" name="TextBox 6"/>
          <p:cNvSpPr txBox="1"/>
          <p:nvPr/>
        </p:nvSpPr>
        <p:spPr>
          <a:xfrm>
            <a:off x="457200" y="1600200"/>
            <a:ext cx="8229600" cy="4319131"/>
          </a:xfrm>
          <a:prstGeom prst="rect">
            <a:avLst/>
          </a:prstGeom>
          <a:noFill/>
        </p:spPr>
        <p:txBody>
          <a:bodyPr wrap="square" rtlCol="0">
            <a:noAutofit/>
          </a:bodyPr>
          <a:lstStyle/>
          <a:p>
            <a:pPr marL="285750" indent="-285750">
              <a:spcBef>
                <a:spcPts val="600"/>
              </a:spcBef>
              <a:buFont typeface="Arial" panose="020B0604020202020204" pitchFamily="34" charset="0"/>
              <a:buChar char="•"/>
            </a:pPr>
            <a:r>
              <a:rPr lang="en-US" sz="2400" dirty="0"/>
              <a:t>The </a:t>
            </a:r>
            <a:r>
              <a:rPr lang="en-US" sz="2400" dirty="0">
                <a:latin typeface="Times New Roman" panose="02020603050405020304" pitchFamily="18" charset="0"/>
                <a:cs typeface="Times New Roman" panose="02020603050405020304" pitchFamily="18" charset="0"/>
              </a:rPr>
              <a:t>(1 </a:t>
            </a:r>
            <a:r>
              <a:rPr lang="en-US" sz="2400" dirty="0">
                <a:latin typeface="Symbol" panose="05050102010706020507" pitchFamily="18" charset="2"/>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a:t>
            </a:r>
            <a:r>
              <a:rPr lang="en-US" sz="2400" i="1" baseline="30000"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a:t>
            </a:r>
            <a:r>
              <a:rPr lang="en-US" sz="2400" dirty="0"/>
              <a:t>factor dominates the stationary components.</a:t>
            </a:r>
          </a:p>
          <a:p>
            <a:pPr marL="742950" lvl="1" indent="-285750">
              <a:spcBef>
                <a:spcPts val="600"/>
              </a:spcBef>
              <a:buFont typeface="Arial" panose="020B0604020202020204" pitchFamily="34" charset="0"/>
              <a:buChar char="•"/>
            </a:pPr>
            <a:r>
              <a:rPr lang="en-US" sz="2000" dirty="0"/>
              <a:t>In the realizations</a:t>
            </a:r>
          </a:p>
          <a:p>
            <a:pPr marL="742950" lvl="1" indent="-285750">
              <a:spcBef>
                <a:spcPts val="600"/>
              </a:spcBef>
              <a:buFont typeface="Arial" panose="020B0604020202020204" pitchFamily="34" charset="0"/>
              <a:buChar char="•"/>
            </a:pPr>
            <a:r>
              <a:rPr lang="en-US" sz="2000" dirty="0"/>
              <a:t>Autocorrelations</a:t>
            </a:r>
          </a:p>
          <a:p>
            <a:pPr marL="742950" lvl="1" indent="-285750">
              <a:spcBef>
                <a:spcPts val="600"/>
              </a:spcBef>
              <a:buFont typeface="Arial" panose="020B0604020202020204" pitchFamily="34" charset="0"/>
              <a:buChar char="•"/>
            </a:pPr>
            <a:r>
              <a:rPr lang="en-US" sz="2000" dirty="0"/>
              <a:t>Spectral densities all have peaks at </a:t>
            </a:r>
            <a:r>
              <a:rPr lang="en-US" sz="2000" i="1" dirty="0">
                <a:latin typeface="Times New Roman" panose="02020603050405020304" pitchFamily="18" charset="0"/>
                <a:cs typeface="Times New Roman" panose="02020603050405020304" pitchFamily="18" charset="0"/>
              </a:rPr>
              <a:t>f </a:t>
            </a:r>
            <a:r>
              <a:rPr lang="en-US" sz="2000" dirty="0">
                <a:latin typeface="Times New Roman" panose="02020603050405020304" pitchFamily="18" charset="0"/>
                <a:cs typeface="Times New Roman" panose="02020603050405020304" pitchFamily="18" charset="0"/>
              </a:rPr>
              <a:t>= 0</a:t>
            </a:r>
            <a:endParaRPr lang="en-US" sz="2000" dirty="0"/>
          </a:p>
          <a:p>
            <a:pPr marL="285750" indent="-285750">
              <a:spcBef>
                <a:spcPts val="600"/>
              </a:spcBef>
              <a:buFont typeface="Arial" panose="020B0604020202020204" pitchFamily="34" charset="0"/>
              <a:buChar char="•"/>
            </a:pPr>
            <a:r>
              <a:rPr lang="en-US" sz="2400" dirty="0"/>
              <a:t>For </a:t>
            </a:r>
            <a:r>
              <a:rPr lang="en-US" sz="24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&gt; 1,</a:t>
            </a:r>
            <a:r>
              <a:rPr lang="en-US" sz="2400" dirty="0"/>
              <a:t> this domination is even more striking.</a:t>
            </a:r>
          </a:p>
          <a:p>
            <a:pPr marL="285750" indent="-285750">
              <a:spcBef>
                <a:spcPts val="600"/>
              </a:spcBef>
              <a:buFont typeface="Arial" panose="020B0604020202020204" pitchFamily="34" charset="0"/>
              <a:buChar char="•"/>
            </a:pPr>
            <a:r>
              <a:rPr lang="en-US" sz="2400" dirty="0"/>
              <a:t>The true autocorrelations are equal to 1 for all </a:t>
            </a:r>
            <a:r>
              <a:rPr lang="en-US" sz="2400" i="1" dirty="0">
                <a:latin typeface="Times New Roman" panose="02020603050405020304" pitchFamily="18" charset="0"/>
                <a:cs typeface="Times New Roman" panose="02020603050405020304" pitchFamily="18" charset="0"/>
              </a:rPr>
              <a:t>k.</a:t>
            </a:r>
          </a:p>
          <a:p>
            <a:pPr marL="285750" indent="-285750">
              <a:spcBef>
                <a:spcPts val="600"/>
              </a:spcBef>
              <a:buFont typeface="Arial" panose="020B0604020202020204" pitchFamily="34" charset="0"/>
              <a:buChar char="•"/>
            </a:pPr>
            <a:r>
              <a:rPr lang="en-US" sz="2400" dirty="0">
                <a:cs typeface="Times New Roman" panose="02020603050405020304" pitchFamily="18" charset="0"/>
              </a:rPr>
              <a:t>The sample autocorrelations will always damp (in part because of the way they are calculated).</a:t>
            </a:r>
          </a:p>
          <a:p>
            <a:pPr marL="285750" indent="-285750">
              <a:spcBef>
                <a:spcPts val="600"/>
              </a:spcBef>
              <a:buFont typeface="Arial" panose="020B0604020202020204" pitchFamily="34" charset="0"/>
              <a:buChar char="•"/>
            </a:pPr>
            <a:r>
              <a:rPr lang="en-US" sz="2400" b="1" dirty="0">
                <a:cs typeface="Times New Roman" panose="02020603050405020304" pitchFamily="18" charset="0"/>
              </a:rPr>
              <a:t>Slowly damping sample autocorrelations is an indication of ARIMA data.</a:t>
            </a:r>
            <a:endParaRPr lang="en-US" sz="3600" b="1" dirty="0"/>
          </a:p>
        </p:txBody>
      </p:sp>
    </p:spTree>
    <p:extLst>
      <p:ext uri="{BB962C8B-B14F-4D97-AF65-F5344CB8AC3E}">
        <p14:creationId xmlns:p14="http://schemas.microsoft.com/office/powerpoint/2010/main" val="266495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934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B60D-BD27-544A-B9D3-A445AD8CC0FD}"/>
              </a:ext>
            </a:extLst>
          </p:cNvPr>
          <p:cNvSpPr>
            <a:spLocks noGrp="1"/>
          </p:cNvSpPr>
          <p:nvPr>
            <p:ph type="ctrTitle"/>
          </p:nvPr>
        </p:nvSpPr>
        <p:spPr/>
        <p:txBody>
          <a:bodyPr>
            <a:normAutofit fontScale="90000"/>
          </a:bodyPr>
          <a:lstStyle/>
          <a:p>
            <a:r>
              <a:rPr lang="en-US" dirty="0"/>
              <a:t>Seasonal Models | </a:t>
            </a:r>
            <a:br>
              <a:rPr lang="en-US" dirty="0"/>
            </a:br>
            <a:r>
              <a:rPr lang="en-US" dirty="0"/>
              <a:t>Properties and Characteristics</a:t>
            </a:r>
          </a:p>
        </p:txBody>
      </p:sp>
    </p:spTree>
    <p:extLst>
      <p:ext uri="{BB962C8B-B14F-4D97-AF65-F5344CB8AC3E}">
        <p14:creationId xmlns:p14="http://schemas.microsoft.com/office/powerpoint/2010/main" val="291652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00C098-652B-9942-AB25-2EC5FA8D48ED}"/>
              </a:ext>
            </a:extLst>
          </p:cNvPr>
          <p:cNvSpPr/>
          <p:nvPr/>
        </p:nvSpPr>
        <p:spPr>
          <a:xfrm>
            <a:off x="1064597" y="6983121"/>
            <a:ext cx="5969250" cy="2905860"/>
          </a:xfrm>
          <a:prstGeom prst="rect">
            <a:avLst/>
          </a:prstGeom>
        </p:spPr>
        <p:txBody>
          <a:bodyPr wrap="square">
            <a:spAutoFit/>
          </a:bodyPr>
          <a:lstStyle/>
          <a:p>
            <a:r>
              <a:rPr lang="en-US" sz="1662" dirty="0"/>
              <a:t>Signal = gen.sigplusnoise.wge(100,.1,.7,vara = 0, sn = 7)</a:t>
            </a:r>
          </a:p>
          <a:p>
            <a:r>
              <a:rPr lang="en-US" sz="1662" dirty="0"/>
              <a:t>Noise = gen.arma.wge(100,phi = .9,vara = 10, sn = 7)</a:t>
            </a:r>
          </a:p>
          <a:p>
            <a:r>
              <a:rPr lang="en-US" sz="1662" dirty="0"/>
              <a:t>Xs = Signal + Noise</a:t>
            </a:r>
          </a:p>
          <a:p>
            <a:r>
              <a:rPr lang="en-US" sz="1662" dirty="0"/>
              <a:t>plot(Xs, type = "l")</a:t>
            </a:r>
          </a:p>
          <a:p>
            <a:r>
              <a:rPr lang="en-US" sz="1662" dirty="0"/>
              <a:t> df = data.frame(Time = seq(1,100,length = 100),Xs = Xs)</a:t>
            </a:r>
          </a:p>
          <a:p>
            <a:r>
              <a:rPr lang="en-US" sz="1662" dirty="0"/>
              <a:t>fit = lm(Xs~Time, data = df)</a:t>
            </a:r>
          </a:p>
          <a:p>
            <a:r>
              <a:rPr lang="en-US" sz="1662" dirty="0"/>
              <a:t>summary(fit)</a:t>
            </a:r>
          </a:p>
          <a:p>
            <a:r>
              <a:rPr lang="en-US" sz="1662" dirty="0"/>
              <a:t>plot(df$Time,df$Xs,type = "l")</a:t>
            </a:r>
          </a:p>
          <a:p>
            <a:r>
              <a:rPr lang="en-US" sz="1662" dirty="0"/>
              <a:t>lines(fit$fitted.values, col = "red")</a:t>
            </a:r>
          </a:p>
          <a:p>
            <a:r>
              <a:rPr lang="en-US" sz="1662" dirty="0"/>
              <a:t>plot(fit$residuals, type = “l”)</a:t>
            </a:r>
          </a:p>
          <a:p>
            <a:r>
              <a:rPr lang="en-US" sz="1662" dirty="0"/>
              <a:t>aic5.wge(fit$residuals)</a:t>
            </a:r>
          </a:p>
        </p:txBody>
      </p:sp>
      <p:sp>
        <p:nvSpPr>
          <p:cNvPr id="22" name="TextBox 21">
            <a:extLst>
              <a:ext uri="{FF2B5EF4-FFF2-40B4-BE49-F238E27FC236}">
                <a16:creationId xmlns:a16="http://schemas.microsoft.com/office/drawing/2014/main" id="{A4D7619E-C17A-C04E-A769-D875575A6910}"/>
              </a:ext>
            </a:extLst>
          </p:cNvPr>
          <p:cNvSpPr txBox="1"/>
          <p:nvPr/>
        </p:nvSpPr>
        <p:spPr>
          <a:xfrm>
            <a:off x="845177" y="2826595"/>
            <a:ext cx="1272906" cy="307777"/>
          </a:xfrm>
          <a:prstGeom prst="rect">
            <a:avLst/>
          </a:prstGeom>
          <a:noFill/>
        </p:spPr>
        <p:txBody>
          <a:bodyPr wrap="square" rtlCol="0">
            <a:noAutofit/>
          </a:bodyPr>
          <a:lstStyle/>
          <a:p>
            <a:pPr algn="ctr">
              <a:spcBef>
                <a:spcPts val="600"/>
              </a:spcBef>
            </a:pPr>
            <a:r>
              <a:rPr lang="en-US" sz="1400" dirty="0"/>
              <a:t>Realization</a:t>
            </a:r>
          </a:p>
        </p:txBody>
      </p:sp>
      <p:sp>
        <p:nvSpPr>
          <p:cNvPr id="23" name="TextBox 22">
            <a:extLst>
              <a:ext uri="{FF2B5EF4-FFF2-40B4-BE49-F238E27FC236}">
                <a16:creationId xmlns:a16="http://schemas.microsoft.com/office/drawing/2014/main" id="{C3B61394-964A-4A4E-9655-79DAC9DA55F5}"/>
              </a:ext>
            </a:extLst>
          </p:cNvPr>
          <p:cNvSpPr txBox="1"/>
          <p:nvPr/>
        </p:nvSpPr>
        <p:spPr>
          <a:xfrm>
            <a:off x="457200" y="1969181"/>
            <a:ext cx="8229600" cy="646331"/>
          </a:xfrm>
          <a:prstGeom prst="rect">
            <a:avLst/>
          </a:prstGeom>
          <a:noFill/>
        </p:spPr>
        <p:txBody>
          <a:bodyPr wrap="square" rtlCol="0">
            <a:noAutofit/>
          </a:bodyPr>
          <a:lstStyle/>
          <a:p>
            <a:pPr>
              <a:spcBef>
                <a:spcPts val="600"/>
              </a:spcBef>
            </a:pPr>
            <a:r>
              <a:rPr lang="en-US" dirty="0"/>
              <a:t>In practice, we only have the realization and we don’t know that beta_0 = .1 and beta_1 = .7. In practice, we will estimate fit a line and estimate them. </a:t>
            </a:r>
          </a:p>
        </p:txBody>
      </p:sp>
      <p:pic>
        <p:nvPicPr>
          <p:cNvPr id="37" name="Picture 36">
            <a:extLst>
              <a:ext uri="{FF2B5EF4-FFF2-40B4-BE49-F238E27FC236}">
                <a16:creationId xmlns:a16="http://schemas.microsoft.com/office/drawing/2014/main" id="{9BBEC50D-851E-3940-B372-6BBF3486BFF5}"/>
              </a:ext>
            </a:extLst>
          </p:cNvPr>
          <p:cNvPicPr>
            <a:picLocks noChangeAspect="1"/>
          </p:cNvPicPr>
          <p:nvPr/>
        </p:nvPicPr>
        <p:blipFill>
          <a:blip r:embed="rId3"/>
          <a:stretch>
            <a:fillRect/>
          </a:stretch>
        </p:blipFill>
        <p:spPr>
          <a:xfrm>
            <a:off x="6789902" y="4872121"/>
            <a:ext cx="1856478" cy="1110333"/>
          </a:xfrm>
          <a:prstGeom prst="rect">
            <a:avLst/>
          </a:prstGeom>
        </p:spPr>
      </p:pic>
      <p:sp>
        <p:nvSpPr>
          <p:cNvPr id="27" name="TextBox 26">
            <a:extLst>
              <a:ext uri="{FF2B5EF4-FFF2-40B4-BE49-F238E27FC236}">
                <a16:creationId xmlns:a16="http://schemas.microsoft.com/office/drawing/2014/main" id="{D8EA9199-C712-B347-87C5-021BDB30C70A}"/>
              </a:ext>
            </a:extLst>
          </p:cNvPr>
          <p:cNvSpPr txBox="1"/>
          <p:nvPr/>
        </p:nvSpPr>
        <p:spPr>
          <a:xfrm>
            <a:off x="3586712" y="2819497"/>
            <a:ext cx="1919343" cy="307777"/>
          </a:xfrm>
          <a:prstGeom prst="rect">
            <a:avLst/>
          </a:prstGeom>
          <a:noFill/>
        </p:spPr>
        <p:txBody>
          <a:bodyPr wrap="square" rtlCol="0">
            <a:noAutofit/>
          </a:bodyPr>
          <a:lstStyle/>
          <a:p>
            <a:pPr algn="ctr">
              <a:spcBef>
                <a:spcPts val="600"/>
              </a:spcBef>
            </a:pPr>
            <a:r>
              <a:rPr lang="en-US" sz="1400" dirty="0"/>
              <a:t>Estimated signal</a:t>
            </a:r>
          </a:p>
        </p:txBody>
      </p:sp>
      <p:sp>
        <p:nvSpPr>
          <p:cNvPr id="28" name="TextBox 27">
            <a:extLst>
              <a:ext uri="{FF2B5EF4-FFF2-40B4-BE49-F238E27FC236}">
                <a16:creationId xmlns:a16="http://schemas.microsoft.com/office/drawing/2014/main" id="{EE36A275-FBB6-5648-9033-97496CA2A794}"/>
              </a:ext>
            </a:extLst>
          </p:cNvPr>
          <p:cNvSpPr txBox="1"/>
          <p:nvPr/>
        </p:nvSpPr>
        <p:spPr>
          <a:xfrm>
            <a:off x="6808754" y="2819497"/>
            <a:ext cx="1826214" cy="307777"/>
          </a:xfrm>
          <a:prstGeom prst="rect">
            <a:avLst/>
          </a:prstGeom>
          <a:noFill/>
        </p:spPr>
        <p:txBody>
          <a:bodyPr wrap="square" rtlCol="0">
            <a:noAutofit/>
          </a:bodyPr>
          <a:lstStyle/>
          <a:p>
            <a:pPr algn="ctr">
              <a:spcBef>
                <a:spcPts val="600"/>
              </a:spcBef>
            </a:pPr>
            <a:r>
              <a:rPr lang="en-US" sz="1400" dirty="0"/>
              <a:t>Residuals (noise)</a:t>
            </a:r>
          </a:p>
        </p:txBody>
      </p:sp>
      <p:sp>
        <p:nvSpPr>
          <p:cNvPr id="31" name="Rectangle 30">
            <a:extLst>
              <a:ext uri="{FF2B5EF4-FFF2-40B4-BE49-F238E27FC236}">
                <a16:creationId xmlns:a16="http://schemas.microsoft.com/office/drawing/2014/main" id="{7CEF2C33-3467-E249-B2BD-918A687F8D4A}"/>
              </a:ext>
            </a:extLst>
          </p:cNvPr>
          <p:cNvSpPr/>
          <p:nvPr/>
        </p:nvSpPr>
        <p:spPr bwMode="auto">
          <a:xfrm>
            <a:off x="6789903" y="5379698"/>
            <a:ext cx="1542966" cy="152262"/>
          </a:xfrm>
          <a:prstGeom prst="rect">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32" name="TextBox 31">
            <a:extLst>
              <a:ext uri="{FF2B5EF4-FFF2-40B4-BE49-F238E27FC236}">
                <a16:creationId xmlns:a16="http://schemas.microsoft.com/office/drawing/2014/main" id="{D50D53D5-4CF7-6B4C-AF60-460F5316D7EF}"/>
              </a:ext>
            </a:extLst>
          </p:cNvPr>
          <p:cNvSpPr txBox="1"/>
          <p:nvPr/>
        </p:nvSpPr>
        <p:spPr>
          <a:xfrm>
            <a:off x="457200" y="1375620"/>
            <a:ext cx="2743200" cy="461665"/>
          </a:xfrm>
          <a:prstGeom prst="rect">
            <a:avLst/>
          </a:prstGeom>
          <a:noFill/>
        </p:spPr>
        <p:txBody>
          <a:bodyPr wrap="square" rtlCol="0">
            <a:noAutofit/>
          </a:bodyPr>
          <a:lstStyle/>
          <a:p>
            <a:pPr>
              <a:spcBef>
                <a:spcPts val="600"/>
              </a:spcBef>
            </a:pPr>
            <a:r>
              <a:rPr lang="en-US" sz="2400" b="1" dirty="0"/>
              <a:t>Example signals: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87D0BB7-FB7E-D942-8AB8-F2DC273DE95C}"/>
                  </a:ext>
                </a:extLst>
              </p:cNvPr>
              <p:cNvSpPr txBox="1"/>
              <p:nvPr/>
            </p:nvSpPr>
            <p:spPr>
              <a:xfrm>
                <a:off x="3404751" y="1388971"/>
                <a:ext cx="2406749"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=.1+.7</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m:oMathPara>
                </a14:m>
                <a:endParaRPr lang="en-US" sz="2400" dirty="0"/>
              </a:p>
            </p:txBody>
          </p:sp>
        </mc:Choice>
        <mc:Fallback xmlns="">
          <p:sp>
            <p:nvSpPr>
              <p:cNvPr id="33" name="TextBox 32">
                <a:extLst>
                  <a:ext uri="{FF2B5EF4-FFF2-40B4-BE49-F238E27FC236}">
                    <a16:creationId xmlns:a16="http://schemas.microsoft.com/office/drawing/2014/main" id="{A87D0BB7-FB7E-D942-8AB8-F2DC273DE95C}"/>
                  </a:ext>
                </a:extLst>
              </p:cNvPr>
              <p:cNvSpPr txBox="1">
                <a:spLocks noRot="1" noChangeAspect="1" noMove="1" noResize="1" noEditPoints="1" noAdjustHandles="1" noChangeArrowheads="1" noChangeShapeType="1" noTextEdit="1"/>
              </p:cNvSpPr>
              <p:nvPr/>
            </p:nvSpPr>
            <p:spPr>
              <a:xfrm>
                <a:off x="3404751" y="1388971"/>
                <a:ext cx="2406749" cy="369332"/>
              </a:xfrm>
              <a:prstGeom prst="rect">
                <a:avLst/>
              </a:prstGeom>
              <a:blipFill>
                <a:blip r:embed="rId4"/>
                <a:stretch>
                  <a:fillRect l="-2284" r="-508"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87D5E4F-5FF3-074D-B860-96516450CF6F}"/>
                  </a:ext>
                </a:extLst>
              </p:cNvPr>
              <p:cNvSpPr/>
              <p:nvPr/>
            </p:nvSpPr>
            <p:spPr>
              <a:xfrm>
                <a:off x="6473899" y="1328224"/>
                <a:ext cx="1843903" cy="461665"/>
              </a:xfrm>
              <a:prstGeom prst="rect">
                <a:avLst/>
              </a:prstGeom>
            </p:spPr>
            <p:txBody>
              <a:bodyPr wrap="none">
                <a:noAutofit/>
              </a:bodyPr>
              <a:lstStyle/>
              <a:p>
                <a:pPr>
                  <a:spcBef>
                    <a:spcPts val="600"/>
                  </a:spcBef>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r>
                      <a:rPr lang="en-US" sz="2400">
                        <a:latin typeface="Cambria Math" panose="02040503050406030204" pitchFamily="18" charset="0"/>
                      </a:rPr>
                      <m:t> </m:t>
                    </m:r>
                    <m:r>
                      <m:rPr>
                        <m:sty m:val="p"/>
                      </m:rPr>
                      <a:rPr lang="en-US" sz="2400">
                        <a:latin typeface="Cambria Math" panose="02040503050406030204" pitchFamily="18" charset="0"/>
                      </a:rPr>
                      <m:t>are</m:t>
                    </m:r>
                    <m:r>
                      <a:rPr lang="en-US" sz="2400">
                        <a:latin typeface="Cambria Math" panose="02040503050406030204" pitchFamily="18" charset="0"/>
                      </a:rPr>
                      <m:t> </m:t>
                    </m:r>
                  </m:oMath>
                </a14:m>
                <a:r>
                  <a:rPr lang="en-US" sz="2400" dirty="0"/>
                  <a:t>AR(1)</a:t>
                </a:r>
              </a:p>
            </p:txBody>
          </p:sp>
        </mc:Choice>
        <mc:Fallback xmlns="">
          <p:sp>
            <p:nvSpPr>
              <p:cNvPr id="34" name="Rectangle 33">
                <a:extLst>
                  <a:ext uri="{FF2B5EF4-FFF2-40B4-BE49-F238E27FC236}">
                    <a16:creationId xmlns:a16="http://schemas.microsoft.com/office/drawing/2014/main" id="{987D5E4F-5FF3-074D-B860-96516450CF6F}"/>
                  </a:ext>
                </a:extLst>
              </p:cNvPr>
              <p:cNvSpPr>
                <a:spLocks noRot="1" noChangeAspect="1" noMove="1" noResize="1" noEditPoints="1" noAdjustHandles="1" noChangeArrowheads="1" noChangeShapeType="1" noTextEdit="1"/>
              </p:cNvSpPr>
              <p:nvPr/>
            </p:nvSpPr>
            <p:spPr>
              <a:xfrm>
                <a:off x="6473899" y="1328224"/>
                <a:ext cx="1843903" cy="461665"/>
              </a:xfrm>
              <a:prstGeom prst="rect">
                <a:avLst/>
              </a:prstGeom>
              <a:blipFill>
                <a:blip r:embed="rId5"/>
                <a:stretch>
                  <a:fillRect l="-993" t="-9211" r="-4305" b="-3026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A871FED-0027-AA42-BE87-0D1E2D892A9D}"/>
              </a:ext>
            </a:extLst>
          </p:cNvPr>
          <p:cNvPicPr>
            <a:picLocks noChangeAspect="1"/>
          </p:cNvPicPr>
          <p:nvPr/>
        </p:nvPicPr>
        <p:blipFill rotWithShape="1">
          <a:blip r:embed="rId6"/>
          <a:srcRect b="3931"/>
          <a:stretch/>
        </p:blipFill>
        <p:spPr>
          <a:xfrm>
            <a:off x="327002" y="3095282"/>
            <a:ext cx="2126595" cy="1857718"/>
          </a:xfrm>
          <a:prstGeom prst="rect">
            <a:avLst/>
          </a:prstGeom>
        </p:spPr>
      </p:pic>
      <p:pic>
        <p:nvPicPr>
          <p:cNvPr id="13" name="Picture 12">
            <a:extLst>
              <a:ext uri="{FF2B5EF4-FFF2-40B4-BE49-F238E27FC236}">
                <a16:creationId xmlns:a16="http://schemas.microsoft.com/office/drawing/2014/main" id="{8C149375-A30E-F54F-B8C1-B49DDF82B4EF}"/>
              </a:ext>
            </a:extLst>
          </p:cNvPr>
          <p:cNvPicPr>
            <a:picLocks noChangeAspect="1"/>
          </p:cNvPicPr>
          <p:nvPr/>
        </p:nvPicPr>
        <p:blipFill>
          <a:blip r:embed="rId7"/>
          <a:stretch>
            <a:fillRect/>
          </a:stretch>
        </p:blipFill>
        <p:spPr>
          <a:xfrm>
            <a:off x="3361937" y="3080217"/>
            <a:ext cx="2093469" cy="1857718"/>
          </a:xfrm>
          <a:prstGeom prst="rect">
            <a:avLst/>
          </a:prstGeom>
        </p:spPr>
      </p:pic>
      <p:pic>
        <p:nvPicPr>
          <p:cNvPr id="15" name="Picture 14">
            <a:extLst>
              <a:ext uri="{FF2B5EF4-FFF2-40B4-BE49-F238E27FC236}">
                <a16:creationId xmlns:a16="http://schemas.microsoft.com/office/drawing/2014/main" id="{DEF44852-D7ED-E240-9F36-EA52359F799F}"/>
              </a:ext>
            </a:extLst>
          </p:cNvPr>
          <p:cNvPicPr>
            <a:picLocks noChangeAspect="1"/>
          </p:cNvPicPr>
          <p:nvPr/>
        </p:nvPicPr>
        <p:blipFill>
          <a:blip r:embed="rId8"/>
          <a:stretch>
            <a:fillRect/>
          </a:stretch>
        </p:blipFill>
        <p:spPr>
          <a:xfrm>
            <a:off x="6530873" y="3070788"/>
            <a:ext cx="2104095" cy="1867147"/>
          </a:xfrm>
          <a:prstGeom prst="rect">
            <a:avLst/>
          </a:prstGeom>
        </p:spPr>
      </p:pic>
      <p:pic>
        <p:nvPicPr>
          <p:cNvPr id="36" name="Picture 35">
            <a:extLst>
              <a:ext uri="{FF2B5EF4-FFF2-40B4-BE49-F238E27FC236}">
                <a16:creationId xmlns:a16="http://schemas.microsoft.com/office/drawing/2014/main" id="{8EFB1077-9636-DF4D-AAA0-910286C90AB2}"/>
              </a:ext>
            </a:extLst>
          </p:cNvPr>
          <p:cNvPicPr>
            <a:picLocks noChangeAspect="1"/>
          </p:cNvPicPr>
          <p:nvPr/>
        </p:nvPicPr>
        <p:blipFill>
          <a:blip r:embed="rId9"/>
          <a:stretch>
            <a:fillRect/>
          </a:stretch>
        </p:blipFill>
        <p:spPr>
          <a:xfrm>
            <a:off x="3124200" y="4839471"/>
            <a:ext cx="2812611" cy="628272"/>
          </a:xfrm>
          <a:prstGeom prst="rect">
            <a:avLst/>
          </a:prstGeom>
        </p:spPr>
      </p:pic>
      <p:sp>
        <p:nvSpPr>
          <p:cNvPr id="38" name="TextBox 37">
            <a:extLst>
              <a:ext uri="{FF2B5EF4-FFF2-40B4-BE49-F238E27FC236}">
                <a16:creationId xmlns:a16="http://schemas.microsoft.com/office/drawing/2014/main" id="{6A7659FF-33EE-B747-BBB2-4463F7C112E0}"/>
              </a:ext>
            </a:extLst>
          </p:cNvPr>
          <p:cNvSpPr txBox="1"/>
          <p:nvPr/>
        </p:nvSpPr>
        <p:spPr>
          <a:xfrm>
            <a:off x="457200" y="5531960"/>
            <a:ext cx="6016699" cy="830997"/>
          </a:xfrm>
          <a:prstGeom prst="rect">
            <a:avLst/>
          </a:prstGeom>
          <a:noFill/>
        </p:spPr>
        <p:txBody>
          <a:bodyPr wrap="square" rtlCol="0">
            <a:noAutofit/>
          </a:bodyPr>
          <a:lstStyle/>
          <a:p>
            <a:pPr>
              <a:spcBef>
                <a:spcPts val="600"/>
              </a:spcBef>
            </a:pPr>
            <a:r>
              <a:rPr lang="en-US" sz="1600" dirty="0"/>
              <a:t>We know that the noise is AR(1), and that is one of the models suggested by the AIC. We will wait to show how to identify the model and estimate the coefficients in future Units. </a:t>
            </a:r>
          </a:p>
        </p:txBody>
      </p:sp>
      <p:sp>
        <p:nvSpPr>
          <p:cNvPr id="3" name="Title 2"/>
          <p:cNvSpPr>
            <a:spLocks noGrp="1"/>
          </p:cNvSpPr>
          <p:nvPr>
            <p:ph type="title"/>
          </p:nvPr>
        </p:nvSpPr>
        <p:spPr>
          <a:xfrm>
            <a:off x="457200" y="228600"/>
            <a:ext cx="8229600" cy="1143000"/>
          </a:xfrm>
        </p:spPr>
        <p:txBody>
          <a:bodyPr>
            <a:noAutofit/>
          </a:bodyPr>
          <a:lstStyle/>
          <a:p>
            <a:pPr>
              <a:spcBef>
                <a:spcPts val="600"/>
              </a:spcBef>
            </a:pPr>
            <a:r>
              <a:rPr lang="en-US" sz="3600" dirty="0"/>
              <a:t>Deterministic Signal-Plus-Noise Models</a:t>
            </a:r>
          </a:p>
        </p:txBody>
      </p:sp>
    </p:spTree>
    <p:extLst>
      <p:ext uri="{BB962C8B-B14F-4D97-AF65-F5344CB8AC3E}">
        <p14:creationId xmlns:p14="http://schemas.microsoft.com/office/powerpoint/2010/main" val="68079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7" grpId="0"/>
      <p:bldP spid="28" grpId="0"/>
      <p:bldP spid="31" grpId="0" animBg="1"/>
      <p:bldP spid="32" grpId="0"/>
      <p:bldP spid="33" grpId="0"/>
      <p:bldP spid="34" grpId="0"/>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325" name="Text Box 5"/>
          <p:cNvSpPr txBox="1">
            <a:spLocks noChangeArrowheads="1"/>
          </p:cNvSpPr>
          <p:nvPr/>
        </p:nvSpPr>
        <p:spPr bwMode="auto">
          <a:xfrm>
            <a:off x="457201" y="492161"/>
            <a:ext cx="8229600" cy="812530"/>
          </a:xfrm>
          <a:prstGeom prst="rect">
            <a:avLst/>
          </a:prstGeom>
          <a:noFill/>
          <a:ln w="25400">
            <a:noFill/>
            <a:miter lim="800000"/>
            <a:headEnd/>
            <a:tailEnd/>
          </a:ln>
        </p:spPr>
        <p:txBody>
          <a:bodyPr wrap="square">
            <a:noAutofit/>
          </a:bodyPr>
          <a:lstStyle/>
          <a:p>
            <a:pPr algn="ctr">
              <a:spcBef>
                <a:spcPts val="600"/>
              </a:spcBef>
            </a:pPr>
            <a:r>
              <a:rPr lang="en-US" sz="3600" dirty="0"/>
              <a:t>Seasonal Models</a:t>
            </a:r>
            <a:endParaRPr lang="en-US" sz="1600" dirty="0"/>
          </a:p>
        </p:txBody>
      </p:sp>
      <p:graphicFrame>
        <p:nvGraphicFramePr>
          <p:cNvPr id="2" name="Object 1"/>
          <p:cNvGraphicFramePr>
            <a:graphicFrameLocks noChangeAspect="1"/>
          </p:cNvGraphicFramePr>
          <p:nvPr>
            <p:extLst>
              <p:ext uri="{D42A27DB-BD31-4B8C-83A1-F6EECF244321}">
                <p14:modId xmlns:p14="http://schemas.microsoft.com/office/powerpoint/2010/main" val="3797574858"/>
              </p:ext>
            </p:extLst>
          </p:nvPr>
        </p:nvGraphicFramePr>
        <p:xfrm>
          <a:off x="2725616" y="1430215"/>
          <a:ext cx="3692769" cy="527538"/>
        </p:xfrm>
        <a:graphic>
          <a:graphicData uri="http://schemas.openxmlformats.org/presentationml/2006/ole">
            <mc:AlternateContent xmlns:mc="http://schemas.openxmlformats.org/markup-compatibility/2006">
              <mc:Choice xmlns:v="urn:schemas-microsoft-com:vml" Requires="v">
                <p:oleObj spid="_x0000_s28743" name="Equation" r:id="rId4" imgW="4000320" imgH="571320" progId="Equation.DSMT4">
                  <p:embed/>
                </p:oleObj>
              </mc:Choice>
              <mc:Fallback>
                <p:oleObj name="Equation" r:id="rId4" imgW="4000320" imgH="571320" progId="Equation.DSMT4">
                  <p:embed/>
                  <p:pic>
                    <p:nvPicPr>
                      <p:cNvPr id="2" name="Object 1"/>
                      <p:cNvPicPr/>
                      <p:nvPr/>
                    </p:nvPicPr>
                    <p:blipFill>
                      <a:blip r:embed="rId5"/>
                      <a:stretch>
                        <a:fillRect/>
                      </a:stretch>
                    </p:blipFill>
                    <p:spPr>
                      <a:xfrm>
                        <a:off x="2725616" y="1430215"/>
                        <a:ext cx="3692769" cy="527538"/>
                      </a:xfrm>
                      <a:prstGeom prst="rect">
                        <a:avLst/>
                      </a:prstGeom>
                      <a:ln w="38100">
                        <a:solidFill>
                          <a:srgbClr val="FF0000"/>
                        </a:solidFill>
                      </a:ln>
                    </p:spPr>
                  </p:pic>
                </p:oleObj>
              </mc:Fallback>
            </mc:AlternateContent>
          </a:graphicData>
        </a:graphic>
      </p:graphicFrame>
      <p:sp>
        <p:nvSpPr>
          <p:cNvPr id="3" name="TextBox 2"/>
          <p:cNvSpPr txBox="1"/>
          <p:nvPr/>
        </p:nvSpPr>
        <p:spPr>
          <a:xfrm>
            <a:off x="457202" y="3780692"/>
            <a:ext cx="5275385" cy="523220"/>
          </a:xfrm>
          <a:prstGeom prst="rect">
            <a:avLst/>
          </a:prstGeom>
          <a:noFill/>
        </p:spPr>
        <p:txBody>
          <a:bodyPr wrap="square" rtlCol="0">
            <a:noAutofit/>
          </a:bodyPr>
          <a:lstStyle/>
          <a:p>
            <a:pPr>
              <a:spcBef>
                <a:spcPts val="600"/>
              </a:spcBef>
            </a:pPr>
            <a:r>
              <a:rPr lang="en-US" sz="2800" b="1" dirty="0"/>
              <a:t>Example seasonal models</a:t>
            </a:r>
          </a:p>
        </p:txBody>
      </p:sp>
      <p:sp>
        <p:nvSpPr>
          <p:cNvPr id="5" name="TextBox 4"/>
          <p:cNvSpPr txBox="1"/>
          <p:nvPr/>
        </p:nvSpPr>
        <p:spPr>
          <a:xfrm>
            <a:off x="457202" y="2033953"/>
            <a:ext cx="8534398" cy="906402"/>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800" dirty="0"/>
              <a:t>Contain factor </a:t>
            </a:r>
            <a:r>
              <a:rPr lang="en-US" sz="2800" dirty="0">
                <a:latin typeface="Symbol" pitchFamily="18" charset="2"/>
              </a:rPr>
              <a:t>(1 - </a:t>
            </a:r>
            <a:r>
              <a:rPr lang="en-US" sz="2800" i="1" dirty="0">
                <a:latin typeface="Symbol" pitchFamily="18" charset="2"/>
              </a:rPr>
              <a:t>B</a:t>
            </a:r>
            <a:r>
              <a:rPr lang="en-US" sz="2800" i="1" baseline="30000" dirty="0">
                <a:latin typeface="Symbol" pitchFamily="18" charset="2"/>
              </a:rPr>
              <a:t>  </a:t>
            </a:r>
            <a:r>
              <a:rPr lang="en-US" sz="2800" i="1" baseline="30000" dirty="0">
                <a:latin typeface="Times New Roman" pitchFamily="18" charset="0"/>
              </a:rPr>
              <a:t>s</a:t>
            </a:r>
            <a:r>
              <a:rPr lang="en-US" sz="2800" dirty="0"/>
              <a:t>) </a:t>
            </a:r>
          </a:p>
          <a:p>
            <a:pPr marL="342900" indent="-342900">
              <a:spcBef>
                <a:spcPts val="600"/>
              </a:spcBef>
              <a:buFont typeface="Arial" panose="020B0604020202020204" pitchFamily="34" charset="0"/>
              <a:buChar char="•"/>
            </a:pPr>
            <a:r>
              <a:rPr lang="en-US" sz="2800" dirty="0"/>
              <a:t>Monthly data </a:t>
            </a:r>
            <a:r>
              <a:rPr lang="en-US" sz="2800" dirty="0">
                <a:latin typeface="Symbol" pitchFamily="18" charset="2"/>
              </a:rPr>
              <a:t>(1 - </a:t>
            </a:r>
            <a:r>
              <a:rPr lang="en-US" sz="2800" i="1" dirty="0">
                <a:latin typeface="Symbol" pitchFamily="18" charset="2"/>
              </a:rPr>
              <a:t>B</a:t>
            </a:r>
            <a:r>
              <a:rPr lang="en-US" sz="2800" i="1" baseline="30000" dirty="0">
                <a:latin typeface="Symbol" pitchFamily="18" charset="2"/>
              </a:rPr>
              <a:t>  </a:t>
            </a:r>
            <a:r>
              <a:rPr lang="en-US" sz="2800" baseline="30000" dirty="0">
                <a:latin typeface="Times New Roman" pitchFamily="18" charset="0"/>
              </a:rPr>
              <a:t>12</a:t>
            </a:r>
            <a:r>
              <a:rPr lang="en-US" sz="2800" dirty="0"/>
              <a:t>), quarterly data </a:t>
            </a:r>
            <a:r>
              <a:rPr lang="en-US" sz="2800" dirty="0">
                <a:latin typeface="Symbol" pitchFamily="18" charset="2"/>
              </a:rPr>
              <a:t>(1 - </a:t>
            </a:r>
            <a:r>
              <a:rPr lang="en-US" sz="2800" i="1" dirty="0">
                <a:latin typeface="Symbol" pitchFamily="18" charset="2"/>
              </a:rPr>
              <a:t>B</a:t>
            </a:r>
            <a:r>
              <a:rPr lang="en-US" sz="2800" i="1" baseline="30000" dirty="0">
                <a:latin typeface="Symbol" pitchFamily="18" charset="2"/>
              </a:rPr>
              <a:t>  </a:t>
            </a:r>
            <a:r>
              <a:rPr lang="en-US" sz="2800" baseline="30000" dirty="0">
                <a:latin typeface="Times New Roman" pitchFamily="18" charset="0"/>
              </a:rPr>
              <a:t>4</a:t>
            </a:r>
            <a:r>
              <a:rPr lang="en-US" sz="2800" dirty="0"/>
              <a:t>),…</a:t>
            </a:r>
          </a:p>
        </p:txBody>
      </p:sp>
      <p:graphicFrame>
        <p:nvGraphicFramePr>
          <p:cNvPr id="6" name="Object 5"/>
          <p:cNvGraphicFramePr>
            <a:graphicFrameLocks noChangeAspect="1"/>
          </p:cNvGraphicFramePr>
          <p:nvPr>
            <p:extLst>
              <p:ext uri="{D42A27DB-BD31-4B8C-83A1-F6EECF244321}">
                <p14:modId xmlns:p14="http://schemas.microsoft.com/office/powerpoint/2010/main" val="3477050204"/>
              </p:ext>
            </p:extLst>
          </p:nvPr>
        </p:nvGraphicFramePr>
        <p:xfrm>
          <a:off x="538482" y="4332505"/>
          <a:ext cx="2907323" cy="499696"/>
        </p:xfrm>
        <a:graphic>
          <a:graphicData uri="http://schemas.openxmlformats.org/presentationml/2006/ole">
            <mc:AlternateContent xmlns:mc="http://schemas.openxmlformats.org/markup-compatibility/2006">
              <mc:Choice xmlns:v="urn:schemas-microsoft-com:vml" Requires="v">
                <p:oleObj spid="_x0000_s28744" name="Equation" r:id="rId6" imgW="3149280" imgH="571320" progId="Equation.DSMT4">
                  <p:embed/>
                </p:oleObj>
              </mc:Choice>
              <mc:Fallback>
                <p:oleObj name="Equation" r:id="rId6" imgW="3149280" imgH="571320" progId="Equation.DSMT4">
                  <p:embed/>
                  <p:pic>
                    <p:nvPicPr>
                      <p:cNvPr id="6" name="Object 5"/>
                      <p:cNvPicPr/>
                      <p:nvPr/>
                    </p:nvPicPr>
                    <p:blipFill>
                      <a:blip r:embed="rId7"/>
                      <a:stretch>
                        <a:fillRect/>
                      </a:stretch>
                    </p:blipFill>
                    <p:spPr>
                      <a:xfrm>
                        <a:off x="538482" y="4332505"/>
                        <a:ext cx="2907323" cy="499696"/>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216993628"/>
              </p:ext>
            </p:extLst>
          </p:nvPr>
        </p:nvGraphicFramePr>
        <p:xfrm>
          <a:off x="538482" y="4955930"/>
          <a:ext cx="6131169" cy="499697"/>
        </p:xfrm>
        <a:graphic>
          <a:graphicData uri="http://schemas.openxmlformats.org/presentationml/2006/ole">
            <mc:AlternateContent xmlns:mc="http://schemas.openxmlformats.org/markup-compatibility/2006">
              <mc:Choice xmlns:v="urn:schemas-microsoft-com:vml" Requires="v">
                <p:oleObj spid="_x0000_s28745" name="Equation" r:id="rId8" imgW="6642000" imgH="571320" progId="Equation.DSMT4">
                  <p:embed/>
                </p:oleObj>
              </mc:Choice>
              <mc:Fallback>
                <p:oleObj name="Equation" r:id="rId8" imgW="6642000" imgH="571320" progId="Equation.DSMT4">
                  <p:embed/>
                  <p:pic>
                    <p:nvPicPr>
                      <p:cNvPr id="19" name="Object 18"/>
                      <p:cNvPicPr/>
                      <p:nvPr/>
                    </p:nvPicPr>
                    <p:blipFill>
                      <a:blip r:embed="rId9"/>
                      <a:stretch>
                        <a:fillRect/>
                      </a:stretch>
                    </p:blipFill>
                    <p:spPr>
                      <a:xfrm>
                        <a:off x="538482" y="4955930"/>
                        <a:ext cx="6131169" cy="499697"/>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960314456"/>
              </p:ext>
            </p:extLst>
          </p:nvPr>
        </p:nvGraphicFramePr>
        <p:xfrm>
          <a:off x="538482" y="5596304"/>
          <a:ext cx="6213231" cy="499696"/>
        </p:xfrm>
        <a:graphic>
          <a:graphicData uri="http://schemas.openxmlformats.org/presentationml/2006/ole">
            <mc:AlternateContent xmlns:mc="http://schemas.openxmlformats.org/markup-compatibility/2006">
              <mc:Choice xmlns:v="urn:schemas-microsoft-com:vml" Requires="v">
                <p:oleObj spid="_x0000_s28746" name="Equation" r:id="rId10" imgW="6730920" imgH="571320" progId="Equation.DSMT4">
                  <p:embed/>
                </p:oleObj>
              </mc:Choice>
              <mc:Fallback>
                <p:oleObj name="Equation" r:id="rId10" imgW="6730920" imgH="571320" progId="Equation.DSMT4">
                  <p:embed/>
                  <p:pic>
                    <p:nvPicPr>
                      <p:cNvPr id="25" name="Object 24"/>
                      <p:cNvPicPr/>
                      <p:nvPr/>
                    </p:nvPicPr>
                    <p:blipFill>
                      <a:blip r:embed="rId11"/>
                      <a:stretch>
                        <a:fillRect/>
                      </a:stretch>
                    </p:blipFill>
                    <p:spPr>
                      <a:xfrm>
                        <a:off x="538482" y="5596304"/>
                        <a:ext cx="6213231" cy="499696"/>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7EFA9CD0-8691-E849-A49A-CC3A182B4F63}"/>
              </a:ext>
            </a:extLst>
          </p:cNvPr>
          <p:cNvPicPr>
            <a:picLocks noChangeAspect="1"/>
          </p:cNvPicPr>
          <p:nvPr/>
        </p:nvPicPr>
        <p:blipFill>
          <a:blip r:embed="rId12"/>
          <a:stretch>
            <a:fillRect/>
          </a:stretch>
        </p:blipFill>
        <p:spPr>
          <a:xfrm>
            <a:off x="6606735" y="3346449"/>
            <a:ext cx="609600" cy="386862"/>
          </a:xfrm>
          <a:prstGeom prst="rect">
            <a:avLst/>
          </a:prstGeom>
        </p:spPr>
      </p:pic>
      <p:pic>
        <p:nvPicPr>
          <p:cNvPr id="10" name="Picture 9">
            <a:extLst>
              <a:ext uri="{FF2B5EF4-FFF2-40B4-BE49-F238E27FC236}">
                <a16:creationId xmlns:a16="http://schemas.microsoft.com/office/drawing/2014/main" id="{222D5692-1E92-EA43-B9EC-B50D35C7A829}"/>
              </a:ext>
            </a:extLst>
          </p:cNvPr>
          <p:cNvPicPr>
            <a:picLocks noChangeAspect="1"/>
          </p:cNvPicPr>
          <p:nvPr/>
        </p:nvPicPr>
        <p:blipFill>
          <a:blip r:embed="rId13"/>
          <a:stretch>
            <a:fillRect/>
          </a:stretch>
        </p:blipFill>
        <p:spPr>
          <a:xfrm>
            <a:off x="5387535" y="3358173"/>
            <a:ext cx="586154" cy="375138"/>
          </a:xfrm>
          <a:prstGeom prst="rect">
            <a:avLst/>
          </a:prstGeom>
        </p:spPr>
      </p:pic>
      <p:cxnSp>
        <p:nvCxnSpPr>
          <p:cNvPr id="12" name="Straight Arrow Connector 11">
            <a:extLst>
              <a:ext uri="{FF2B5EF4-FFF2-40B4-BE49-F238E27FC236}">
                <a16:creationId xmlns:a16="http://schemas.microsoft.com/office/drawing/2014/main" id="{52755616-EFD7-1E4C-9251-0355F6A46430}"/>
              </a:ext>
            </a:extLst>
          </p:cNvPr>
          <p:cNvCxnSpPr>
            <a:cxnSpLocks/>
          </p:cNvCxnSpPr>
          <p:nvPr/>
        </p:nvCxnSpPr>
        <p:spPr bwMode="auto">
          <a:xfrm flipH="1">
            <a:off x="2234565" y="3746255"/>
            <a:ext cx="3278157" cy="1382005"/>
          </a:xfrm>
          <a:prstGeom prst="straightConnector1">
            <a:avLst/>
          </a:prstGeom>
          <a:noFill/>
          <a:ln w="25400" cap="flat" cmpd="sng" algn="ctr">
            <a:solidFill>
              <a:srgbClr val="FC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B25E76B-C565-E142-B373-9434BDE5D33D}"/>
              </a:ext>
            </a:extLst>
          </p:cNvPr>
          <p:cNvCxnSpPr>
            <a:cxnSpLocks/>
            <a:stCxn id="9" idx="2"/>
          </p:cNvCxnSpPr>
          <p:nvPr/>
        </p:nvCxnSpPr>
        <p:spPr bwMode="auto">
          <a:xfrm flipH="1">
            <a:off x="5680615" y="3733311"/>
            <a:ext cx="1230920" cy="1313693"/>
          </a:xfrm>
          <a:prstGeom prst="straightConnector1">
            <a:avLst/>
          </a:prstGeom>
          <a:noFill/>
          <a:ln w="25400" cap="flat" cmpd="sng" algn="ctr">
            <a:solidFill>
              <a:srgbClr val="FC0000"/>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F17BE061-5DD9-4247-80D1-354A5C29A0C4}"/>
              </a:ext>
            </a:extLst>
          </p:cNvPr>
          <p:cNvCxnSpPr>
            <a:cxnSpLocks/>
            <a:stCxn id="10" idx="2"/>
          </p:cNvCxnSpPr>
          <p:nvPr/>
        </p:nvCxnSpPr>
        <p:spPr bwMode="auto">
          <a:xfrm flipH="1">
            <a:off x="2222304" y="3733311"/>
            <a:ext cx="3458308" cy="2077795"/>
          </a:xfrm>
          <a:prstGeom prst="straightConnector1">
            <a:avLst/>
          </a:prstGeom>
          <a:noFill/>
          <a:ln w="25400" cap="flat" cmpd="sng" algn="ctr">
            <a:solidFill>
              <a:srgbClr val="FC000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EF06B95-D787-CB44-AFAF-A3FB8CD509CA}"/>
              </a:ext>
            </a:extLst>
          </p:cNvPr>
          <p:cNvCxnSpPr>
            <a:cxnSpLocks/>
          </p:cNvCxnSpPr>
          <p:nvPr/>
        </p:nvCxnSpPr>
        <p:spPr bwMode="auto">
          <a:xfrm flipH="1">
            <a:off x="5973690" y="3780692"/>
            <a:ext cx="1052982" cy="1815612"/>
          </a:xfrm>
          <a:prstGeom prst="straightConnector1">
            <a:avLst/>
          </a:prstGeom>
          <a:noFill/>
          <a:ln w="25400" cap="flat" cmpd="sng" algn="ctr">
            <a:solidFill>
              <a:srgbClr val="FC0000"/>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E8EE7A2A-B68B-8845-95E9-87A28F169333}"/>
              </a:ext>
            </a:extLst>
          </p:cNvPr>
          <p:cNvCxnSpPr>
            <a:cxnSpLocks/>
          </p:cNvCxnSpPr>
          <p:nvPr/>
        </p:nvCxnSpPr>
        <p:spPr bwMode="auto">
          <a:xfrm flipH="1">
            <a:off x="1132058" y="3662473"/>
            <a:ext cx="4132385" cy="832721"/>
          </a:xfrm>
          <a:prstGeom prst="straightConnector1">
            <a:avLst/>
          </a:prstGeom>
          <a:noFill/>
          <a:ln w="25400" cap="flat" cmpd="sng" algn="ctr">
            <a:solidFill>
              <a:srgbClr val="FC0000"/>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2AF287F6-930B-7E40-B326-090B77E128F3}"/>
              </a:ext>
            </a:extLst>
          </p:cNvPr>
          <p:cNvCxnSpPr>
            <a:cxnSpLocks/>
          </p:cNvCxnSpPr>
          <p:nvPr/>
        </p:nvCxnSpPr>
        <p:spPr bwMode="auto">
          <a:xfrm flipH="1">
            <a:off x="3114933" y="3746254"/>
            <a:ext cx="3629129" cy="792822"/>
          </a:xfrm>
          <a:prstGeom prst="straightConnector1">
            <a:avLst/>
          </a:prstGeom>
          <a:noFill/>
          <a:ln w="25400" cap="flat" cmpd="sng" algn="ctr">
            <a:solidFill>
              <a:srgbClr val="FC0000"/>
            </a:solidFill>
            <a:prstDash val="solid"/>
            <a:round/>
            <a:headEnd type="none" w="med" len="med"/>
            <a:tailEnd type="triangle"/>
          </a:ln>
          <a:effectLst/>
        </p:spPr>
      </p:cxnSp>
      <p:sp>
        <p:nvSpPr>
          <p:cNvPr id="33" name="TextBox 32">
            <a:extLst>
              <a:ext uri="{FF2B5EF4-FFF2-40B4-BE49-F238E27FC236}">
                <a16:creationId xmlns:a16="http://schemas.microsoft.com/office/drawing/2014/main" id="{7A67106B-38EE-DB4C-87DB-946434ADEAC5}"/>
              </a:ext>
            </a:extLst>
          </p:cNvPr>
          <p:cNvSpPr txBox="1"/>
          <p:nvPr/>
        </p:nvSpPr>
        <p:spPr>
          <a:xfrm>
            <a:off x="5925768" y="3363979"/>
            <a:ext cx="664866" cy="369332"/>
          </a:xfrm>
          <a:prstGeom prst="rect">
            <a:avLst/>
          </a:prstGeom>
          <a:noFill/>
        </p:spPr>
        <p:txBody>
          <a:bodyPr wrap="square" rtlCol="0">
            <a:noAutofit/>
          </a:bodyPr>
          <a:lstStyle/>
          <a:p>
            <a:pPr>
              <a:spcBef>
                <a:spcPts val="600"/>
              </a:spcBef>
            </a:pPr>
            <a:r>
              <a:rPr lang="en-US" sz="2000" dirty="0"/>
              <a:t>=1</a:t>
            </a:r>
          </a:p>
        </p:txBody>
      </p:sp>
      <p:sp>
        <p:nvSpPr>
          <p:cNvPr id="35" name="TextBox 34">
            <a:extLst>
              <a:ext uri="{FF2B5EF4-FFF2-40B4-BE49-F238E27FC236}">
                <a16:creationId xmlns:a16="http://schemas.microsoft.com/office/drawing/2014/main" id="{1247A694-545A-F04D-8E88-10F49304A548}"/>
              </a:ext>
            </a:extLst>
          </p:cNvPr>
          <p:cNvSpPr txBox="1"/>
          <p:nvPr/>
        </p:nvSpPr>
        <p:spPr>
          <a:xfrm>
            <a:off x="7162800" y="3363979"/>
            <a:ext cx="635141" cy="369332"/>
          </a:xfrm>
          <a:prstGeom prst="rect">
            <a:avLst/>
          </a:prstGeom>
          <a:noFill/>
        </p:spPr>
        <p:txBody>
          <a:bodyPr wrap="square" rtlCol="0">
            <a:noAutofit/>
          </a:bodyPr>
          <a:lstStyle/>
          <a:p>
            <a:pPr>
              <a:spcBef>
                <a:spcPts val="600"/>
              </a:spcBef>
            </a:pPr>
            <a:r>
              <a:rPr lang="en-US" sz="2000" dirty="0"/>
              <a:t>=1</a:t>
            </a:r>
          </a:p>
        </p:txBody>
      </p:sp>
    </p:spTree>
    <p:extLst>
      <p:ext uri="{BB962C8B-B14F-4D97-AF65-F5344CB8AC3E}">
        <p14:creationId xmlns:p14="http://schemas.microsoft.com/office/powerpoint/2010/main" val="47220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2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33"/>
                                        </p:tgtEl>
                                      </p:cBhvr>
                                    </p:animEffect>
                                    <p:set>
                                      <p:cBhvr>
                                        <p:cTn id="54" dur="1" fill="hold">
                                          <p:stCondLst>
                                            <p:cond delay="499"/>
                                          </p:stCondLst>
                                        </p:cTn>
                                        <p:tgtEl>
                                          <p:spTgt spid="3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35"/>
                                        </p:tgtEl>
                                      </p:cBhvr>
                                    </p:animEffect>
                                    <p:set>
                                      <p:cBhvr>
                                        <p:cTn id="57" dur="1" fill="hold">
                                          <p:stCondLst>
                                            <p:cond delay="499"/>
                                          </p:stCondLst>
                                        </p:cTn>
                                        <p:tgtEl>
                                          <p:spTgt spid="3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8"/>
                                        </p:tgtEl>
                                      </p:cBhvr>
                                    </p:animEffect>
                                    <p:set>
                                      <p:cBhvr>
                                        <p:cTn id="63" dur="1" fill="hold">
                                          <p:stCondLst>
                                            <p:cond delay="499"/>
                                          </p:stCondLst>
                                        </p:cTn>
                                        <p:tgtEl>
                                          <p:spTgt spid="2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2"/>
                                        </p:tgtEl>
                                      </p:cBhvr>
                                    </p:animEffect>
                                    <p:set>
                                      <p:cBhvr>
                                        <p:cTn id="81" dur="1" fill="hold">
                                          <p:stCondLst>
                                            <p:cond delay="499"/>
                                          </p:stCondLst>
                                        </p:cTn>
                                        <p:tgtEl>
                                          <p:spTgt spid="1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2325" grpId="0" build="p"/>
      <p:bldP spid="3" grpId="0"/>
      <p:bldP spid="5" grpId="0" build="p"/>
      <p:bldP spid="33" grpId="0"/>
      <p:bldP spid="33" grpId="1"/>
      <p:bldP spid="35" grpId="0"/>
      <p:bldP spid="3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829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90C5-C673-944D-AE18-2BFC4A11E901}"/>
              </a:ext>
            </a:extLst>
          </p:cNvPr>
          <p:cNvSpPr>
            <a:spLocks noGrp="1"/>
          </p:cNvSpPr>
          <p:nvPr>
            <p:ph type="ctrTitle"/>
          </p:nvPr>
        </p:nvSpPr>
        <p:spPr/>
        <p:txBody>
          <a:bodyPr/>
          <a:lstStyle/>
          <a:p>
            <a:r>
              <a:rPr lang="en-US" dirty="0"/>
              <a:t>Seasonal Models | Examples </a:t>
            </a:r>
          </a:p>
        </p:txBody>
      </p:sp>
    </p:spTree>
    <p:extLst>
      <p:ext uri="{BB962C8B-B14F-4D97-AF65-F5344CB8AC3E}">
        <p14:creationId xmlns:p14="http://schemas.microsoft.com/office/powerpoint/2010/main" val="188220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7951"/>
          <a:stretch/>
        </p:blipFill>
        <p:spPr>
          <a:xfrm>
            <a:off x="1394189" y="1990969"/>
            <a:ext cx="6343042" cy="3592741"/>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997330502"/>
              </p:ext>
            </p:extLst>
          </p:nvPr>
        </p:nvGraphicFramePr>
        <p:xfrm>
          <a:off x="3540369" y="474785"/>
          <a:ext cx="2227385" cy="527538"/>
        </p:xfrm>
        <a:graphic>
          <a:graphicData uri="http://schemas.openxmlformats.org/presentationml/2006/ole">
            <mc:AlternateContent xmlns:mc="http://schemas.openxmlformats.org/markup-compatibility/2006">
              <mc:Choice xmlns:v="urn:schemas-microsoft-com:vml" Requires="v">
                <p:oleObj spid="_x0000_s13863" name="Equation" r:id="rId5" imgW="2412720" imgH="571320" progId="Equation.DSMT4">
                  <p:embed/>
                </p:oleObj>
              </mc:Choice>
              <mc:Fallback>
                <p:oleObj name="Equation" r:id="rId5" imgW="2412720" imgH="571320" progId="Equation.DSMT4">
                  <p:embed/>
                  <p:pic>
                    <p:nvPicPr>
                      <p:cNvPr id="9" name="Object 8"/>
                      <p:cNvPicPr/>
                      <p:nvPr/>
                    </p:nvPicPr>
                    <p:blipFill>
                      <a:blip r:embed="rId6"/>
                      <a:stretch>
                        <a:fillRect/>
                      </a:stretch>
                    </p:blipFill>
                    <p:spPr>
                      <a:xfrm>
                        <a:off x="3540369" y="474785"/>
                        <a:ext cx="2227385" cy="527538"/>
                      </a:xfrm>
                      <a:prstGeom prst="rect">
                        <a:avLst/>
                      </a:prstGeom>
                      <a:ln w="38100">
                        <a:solidFill>
                          <a:srgbClr val="FF0000"/>
                        </a:solidFill>
                      </a:ln>
                    </p:spPr>
                  </p:pic>
                </p:oleObj>
              </mc:Fallback>
            </mc:AlternateContent>
          </a:graphicData>
        </a:graphic>
      </p:graphicFrame>
      <p:sp>
        <p:nvSpPr>
          <p:cNvPr id="6" name="Oval 5"/>
          <p:cNvSpPr/>
          <p:nvPr/>
        </p:nvSpPr>
        <p:spPr bwMode="auto">
          <a:xfrm>
            <a:off x="2157046" y="4513980"/>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1" name="Oval 10"/>
          <p:cNvSpPr/>
          <p:nvPr/>
        </p:nvSpPr>
        <p:spPr bwMode="auto">
          <a:xfrm>
            <a:off x="3212123" y="4443641"/>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2" name="Oval 11"/>
          <p:cNvSpPr/>
          <p:nvPr/>
        </p:nvSpPr>
        <p:spPr bwMode="auto">
          <a:xfrm>
            <a:off x="4295336" y="409194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3" name="Oval 12"/>
          <p:cNvSpPr/>
          <p:nvPr/>
        </p:nvSpPr>
        <p:spPr bwMode="auto">
          <a:xfrm>
            <a:off x="5350413" y="4739063"/>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4" name="Oval 13"/>
          <p:cNvSpPr/>
          <p:nvPr/>
        </p:nvSpPr>
        <p:spPr bwMode="auto">
          <a:xfrm>
            <a:off x="6447693" y="482346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1476079726"/>
              </p:ext>
            </p:extLst>
          </p:nvPr>
        </p:nvGraphicFramePr>
        <p:xfrm>
          <a:off x="3581400" y="1576754"/>
          <a:ext cx="2145323" cy="445477"/>
        </p:xfrm>
        <a:graphic>
          <a:graphicData uri="http://schemas.openxmlformats.org/presentationml/2006/ole">
            <mc:AlternateContent xmlns:mc="http://schemas.openxmlformats.org/markup-compatibility/2006">
              <mc:Choice xmlns:v="urn:schemas-microsoft-com:vml" Requires="v">
                <p:oleObj spid="_x0000_s13864" name="Equation" r:id="rId7" imgW="2323800" imgH="482400" progId="Equation.DSMT4">
                  <p:embed/>
                </p:oleObj>
              </mc:Choice>
              <mc:Fallback>
                <p:oleObj name="Equation" r:id="rId7" imgW="2323800" imgH="482400" progId="Equation.DSMT4">
                  <p:embed/>
                  <p:pic>
                    <p:nvPicPr>
                      <p:cNvPr id="15" name="Object 14"/>
                      <p:cNvPicPr/>
                      <p:nvPr/>
                    </p:nvPicPr>
                    <p:blipFill>
                      <a:blip r:embed="rId8"/>
                      <a:stretch>
                        <a:fillRect/>
                      </a:stretch>
                    </p:blipFill>
                    <p:spPr>
                      <a:xfrm>
                        <a:off x="3581400" y="1576754"/>
                        <a:ext cx="2145323" cy="445477"/>
                      </a:xfrm>
                      <a:prstGeom prst="rect">
                        <a:avLst/>
                      </a:prstGeom>
                      <a:ln w="38100">
                        <a:solidFill>
                          <a:srgbClr val="FF0000"/>
                        </a:solidFill>
                      </a:ln>
                    </p:spPr>
                  </p:pic>
                </p:oleObj>
              </mc:Fallback>
            </mc:AlternateContent>
          </a:graphicData>
        </a:graphic>
      </p:graphicFrame>
      <p:sp>
        <p:nvSpPr>
          <p:cNvPr id="2" name="TextBox 1"/>
          <p:cNvSpPr txBox="1"/>
          <p:nvPr/>
        </p:nvSpPr>
        <p:spPr>
          <a:xfrm>
            <a:off x="4038600" y="1024108"/>
            <a:ext cx="1296958" cy="490134"/>
          </a:xfrm>
          <a:prstGeom prst="rect">
            <a:avLst/>
          </a:prstGeom>
          <a:noFill/>
        </p:spPr>
        <p:txBody>
          <a:bodyPr wrap="square" rtlCol="0">
            <a:noAutofit/>
          </a:bodyPr>
          <a:lstStyle/>
          <a:p>
            <a:pPr>
              <a:spcBef>
                <a:spcPts val="600"/>
              </a:spcBef>
            </a:pPr>
            <a:r>
              <a:rPr lang="en-US" sz="2585" dirty="0"/>
              <a:t>i.e.</a:t>
            </a:r>
          </a:p>
        </p:txBody>
      </p:sp>
      <p:sp>
        <p:nvSpPr>
          <p:cNvPr id="16" name="Oval 15"/>
          <p:cNvSpPr/>
          <p:nvPr/>
        </p:nvSpPr>
        <p:spPr bwMode="auto">
          <a:xfrm>
            <a:off x="2378766" y="2474164"/>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7" name="Oval 16"/>
          <p:cNvSpPr/>
          <p:nvPr/>
        </p:nvSpPr>
        <p:spPr bwMode="auto">
          <a:xfrm>
            <a:off x="3493477" y="249851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8" name="Oval 17"/>
          <p:cNvSpPr/>
          <p:nvPr/>
        </p:nvSpPr>
        <p:spPr bwMode="auto">
          <a:xfrm>
            <a:off x="4548554" y="2368657"/>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9" name="Oval 18"/>
          <p:cNvSpPr/>
          <p:nvPr/>
        </p:nvSpPr>
        <p:spPr bwMode="auto">
          <a:xfrm>
            <a:off x="5603631" y="2491765"/>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20" name="Oval 19"/>
          <p:cNvSpPr/>
          <p:nvPr/>
        </p:nvSpPr>
        <p:spPr bwMode="auto">
          <a:xfrm>
            <a:off x="6700911" y="262890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3" name="TextBox 2"/>
          <p:cNvSpPr txBox="1"/>
          <p:nvPr/>
        </p:nvSpPr>
        <p:spPr>
          <a:xfrm>
            <a:off x="2589781" y="3458903"/>
            <a:ext cx="692681" cy="348109"/>
          </a:xfrm>
          <a:prstGeom prst="rect">
            <a:avLst/>
          </a:prstGeom>
          <a:noFill/>
          <a:ln w="38100">
            <a:solidFill>
              <a:srgbClr val="FF0000"/>
            </a:solidFill>
          </a:ln>
        </p:spPr>
        <p:txBody>
          <a:bodyPr wrap="square" rtlCol="0">
            <a:noAutofit/>
          </a:bodyPr>
          <a:lstStyle/>
          <a:p>
            <a:pPr>
              <a:spcBef>
                <a:spcPts val="600"/>
              </a:spcBef>
            </a:pPr>
            <a:r>
              <a:rPr lang="en-US" sz="1662" dirty="0"/>
              <a:t>Etc.</a:t>
            </a:r>
          </a:p>
        </p:txBody>
      </p:sp>
      <p:sp>
        <p:nvSpPr>
          <p:cNvPr id="7" name="Rectangle 6">
            <a:extLst>
              <a:ext uri="{FF2B5EF4-FFF2-40B4-BE49-F238E27FC236}">
                <a16:creationId xmlns:a16="http://schemas.microsoft.com/office/drawing/2014/main" id="{83C259FC-97BC-4342-A253-446CDAD66039}"/>
              </a:ext>
            </a:extLst>
          </p:cNvPr>
          <p:cNvSpPr/>
          <p:nvPr/>
        </p:nvSpPr>
        <p:spPr>
          <a:xfrm>
            <a:off x="562708" y="5622896"/>
            <a:ext cx="8018585" cy="646331"/>
          </a:xfrm>
          <a:prstGeom prst="rect">
            <a:avLst/>
          </a:prstGeom>
        </p:spPr>
        <p:txBody>
          <a:bodyPr wrap="square">
            <a:noAutofit/>
          </a:bodyPr>
          <a:lstStyle/>
          <a:p>
            <a:pPr algn="ctr">
              <a:spcBef>
                <a:spcPts val="600"/>
              </a:spcBef>
            </a:pPr>
            <a:r>
              <a:rPr lang="en-US" dirty="0"/>
              <a:t>For quarterly sales data, this model says that sales in the current quarter are equal to the sales for this quarter last year plus a random-noise term.</a:t>
            </a:r>
          </a:p>
        </p:txBody>
      </p:sp>
    </p:spTree>
    <p:extLst>
      <p:ext uri="{BB962C8B-B14F-4D97-AF65-F5344CB8AC3E}">
        <p14:creationId xmlns:p14="http://schemas.microsoft.com/office/powerpoint/2010/main" val="361562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6"/>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17"/>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8"/>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9"/>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2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2" grpId="0" animBg="1"/>
      <p:bldP spid="12" grpId="1" animBg="1"/>
      <p:bldP spid="13" grpId="0" animBg="1"/>
      <p:bldP spid="13" grpId="1" animBg="1"/>
      <p:bldP spid="14" grpId="0" animBg="1"/>
      <p:bldP spid="14" grpId="1" animBg="1"/>
      <p:bldP spid="2"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p:cNvGraphicFramePr>
            <a:graphicFrameLocks noChangeAspect="1"/>
          </p:cNvGraphicFramePr>
          <p:nvPr>
            <p:extLst>
              <p:ext uri="{D42A27DB-BD31-4B8C-83A1-F6EECF244321}">
                <p14:modId xmlns:p14="http://schemas.microsoft.com/office/powerpoint/2010/main" val="945512074"/>
              </p:ext>
            </p:extLst>
          </p:nvPr>
        </p:nvGraphicFramePr>
        <p:xfrm>
          <a:off x="981612" y="4341545"/>
          <a:ext cx="6201508" cy="445477"/>
        </p:xfrm>
        <a:graphic>
          <a:graphicData uri="http://schemas.openxmlformats.org/presentationml/2006/ole">
            <mc:AlternateContent xmlns:mc="http://schemas.openxmlformats.org/markup-compatibility/2006">
              <mc:Choice xmlns:v="urn:schemas-microsoft-com:vml" Requires="v">
                <p:oleObj spid="_x0000_s26217" name="Equation" r:id="rId4" imgW="6717960" imgH="482400" progId="Equation.DSMT4">
                  <p:embed/>
                </p:oleObj>
              </mc:Choice>
              <mc:Fallback>
                <p:oleObj name="Equation" r:id="rId4" imgW="6717960" imgH="482400" progId="Equation.DSMT4">
                  <p:embed/>
                  <p:pic>
                    <p:nvPicPr>
                      <p:cNvPr id="21" name="Object 20"/>
                      <p:cNvPicPr/>
                      <p:nvPr/>
                    </p:nvPicPr>
                    <p:blipFill>
                      <a:blip r:embed="rId5"/>
                      <a:stretch>
                        <a:fillRect/>
                      </a:stretch>
                    </p:blipFill>
                    <p:spPr>
                      <a:xfrm>
                        <a:off x="981612" y="4341545"/>
                        <a:ext cx="6201508" cy="445477"/>
                      </a:xfrm>
                      <a:prstGeom prst="rect">
                        <a:avLst/>
                      </a:prstGeom>
                      <a:ln w="38100">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854599487"/>
              </p:ext>
            </p:extLst>
          </p:nvPr>
        </p:nvGraphicFramePr>
        <p:xfrm>
          <a:off x="1464954" y="1600200"/>
          <a:ext cx="7455877" cy="422031"/>
        </p:xfrm>
        <a:graphic>
          <a:graphicData uri="http://schemas.openxmlformats.org/presentationml/2006/ole">
            <mc:AlternateContent xmlns:mc="http://schemas.openxmlformats.org/markup-compatibility/2006">
              <mc:Choice xmlns:v="urn:schemas-microsoft-com:vml" Requires="v">
                <p:oleObj spid="_x0000_s26218" name="Equation" r:id="rId6" imgW="8076960" imgH="457200" progId="Equation.DSMT4">
                  <p:embed/>
                </p:oleObj>
              </mc:Choice>
              <mc:Fallback>
                <p:oleObj name="Equation" r:id="rId6" imgW="8076960" imgH="457200" progId="Equation.DSMT4">
                  <p:embed/>
                  <p:pic>
                    <p:nvPicPr>
                      <p:cNvPr id="10" name="Object 9"/>
                      <p:cNvPicPr/>
                      <p:nvPr/>
                    </p:nvPicPr>
                    <p:blipFill>
                      <a:blip r:embed="rId7"/>
                      <a:stretch>
                        <a:fillRect/>
                      </a:stretch>
                    </p:blipFill>
                    <p:spPr>
                      <a:xfrm>
                        <a:off x="1464954" y="1600200"/>
                        <a:ext cx="7455877" cy="422031"/>
                      </a:xfrm>
                      <a:prstGeom prst="rect">
                        <a:avLst/>
                      </a:prstGeom>
                    </p:spPr>
                  </p:pic>
                </p:oleObj>
              </mc:Fallback>
            </mc:AlternateContent>
          </a:graphicData>
        </a:graphic>
      </p:graphicFrame>
      <p:sp>
        <p:nvSpPr>
          <p:cNvPr id="11" name="TextBox 10"/>
          <p:cNvSpPr txBox="1"/>
          <p:nvPr/>
        </p:nvSpPr>
        <p:spPr>
          <a:xfrm>
            <a:off x="457200" y="1567243"/>
            <a:ext cx="1195142" cy="490134"/>
          </a:xfrm>
          <a:prstGeom prst="rect">
            <a:avLst/>
          </a:prstGeom>
          <a:noFill/>
        </p:spPr>
        <p:txBody>
          <a:bodyPr wrap="square" rtlCol="0">
            <a:noAutofit/>
          </a:bodyPr>
          <a:lstStyle/>
          <a:p>
            <a:pPr>
              <a:spcBef>
                <a:spcPts val="600"/>
              </a:spcBef>
            </a:pPr>
            <a:r>
              <a:rPr lang="en-US" sz="2585" b="1" dirty="0"/>
              <a:t>First:</a:t>
            </a:r>
          </a:p>
        </p:txBody>
      </p:sp>
      <p:graphicFrame>
        <p:nvGraphicFramePr>
          <p:cNvPr id="14" name="Object 13"/>
          <p:cNvGraphicFramePr>
            <a:graphicFrameLocks noChangeAspect="1"/>
          </p:cNvGraphicFramePr>
          <p:nvPr>
            <p:extLst>
              <p:ext uri="{D42A27DB-BD31-4B8C-83A1-F6EECF244321}">
                <p14:modId xmlns:p14="http://schemas.microsoft.com/office/powerpoint/2010/main" val="4293953454"/>
              </p:ext>
            </p:extLst>
          </p:nvPr>
        </p:nvGraphicFramePr>
        <p:xfrm>
          <a:off x="457200" y="2191659"/>
          <a:ext cx="6096000" cy="445477"/>
        </p:xfrm>
        <a:graphic>
          <a:graphicData uri="http://schemas.openxmlformats.org/presentationml/2006/ole">
            <mc:AlternateContent xmlns:mc="http://schemas.openxmlformats.org/markup-compatibility/2006">
              <mc:Choice xmlns:v="urn:schemas-microsoft-com:vml" Requires="v">
                <p:oleObj spid="_x0000_s26219" name="Equation" r:id="rId8" imgW="6603840" imgH="482400" progId="Equation.DSMT4">
                  <p:embed/>
                </p:oleObj>
              </mc:Choice>
              <mc:Fallback>
                <p:oleObj name="Equation" r:id="rId8" imgW="6603840" imgH="482400" progId="Equation.DSMT4">
                  <p:embed/>
                  <p:pic>
                    <p:nvPicPr>
                      <p:cNvPr id="14" name="Object 13"/>
                      <p:cNvPicPr/>
                      <p:nvPr/>
                    </p:nvPicPr>
                    <p:blipFill>
                      <a:blip r:embed="rId9"/>
                      <a:stretch>
                        <a:fillRect/>
                      </a:stretch>
                    </p:blipFill>
                    <p:spPr>
                      <a:xfrm>
                        <a:off x="457200" y="2191659"/>
                        <a:ext cx="6096000" cy="44547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667547488"/>
              </p:ext>
            </p:extLst>
          </p:nvPr>
        </p:nvGraphicFramePr>
        <p:xfrm>
          <a:off x="991772" y="2651369"/>
          <a:ext cx="4407877" cy="422031"/>
        </p:xfrm>
        <a:graphic>
          <a:graphicData uri="http://schemas.openxmlformats.org/presentationml/2006/ole">
            <mc:AlternateContent xmlns:mc="http://schemas.openxmlformats.org/markup-compatibility/2006">
              <mc:Choice xmlns:v="urn:schemas-microsoft-com:vml" Requires="v">
                <p:oleObj spid="_x0000_s26220" name="Equation" r:id="rId10" imgW="4775040" imgH="457200" progId="Equation.DSMT4">
                  <p:embed/>
                </p:oleObj>
              </mc:Choice>
              <mc:Fallback>
                <p:oleObj name="Equation" r:id="rId10" imgW="4775040" imgH="457200" progId="Equation.DSMT4">
                  <p:embed/>
                  <p:pic>
                    <p:nvPicPr>
                      <p:cNvPr id="15" name="Object 14"/>
                      <p:cNvPicPr/>
                      <p:nvPr/>
                    </p:nvPicPr>
                    <p:blipFill>
                      <a:blip r:embed="rId11"/>
                      <a:stretch>
                        <a:fillRect/>
                      </a:stretch>
                    </p:blipFill>
                    <p:spPr>
                      <a:xfrm>
                        <a:off x="991772" y="2651369"/>
                        <a:ext cx="4407877" cy="422031"/>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895653668"/>
              </p:ext>
            </p:extLst>
          </p:nvPr>
        </p:nvGraphicFramePr>
        <p:xfrm>
          <a:off x="457200" y="3328384"/>
          <a:ext cx="6400800" cy="422031"/>
        </p:xfrm>
        <a:graphic>
          <a:graphicData uri="http://schemas.openxmlformats.org/presentationml/2006/ole">
            <mc:AlternateContent xmlns:mc="http://schemas.openxmlformats.org/markup-compatibility/2006">
              <mc:Choice xmlns:v="urn:schemas-microsoft-com:vml" Requires="v">
                <p:oleObj spid="_x0000_s26221" name="Equation" r:id="rId12" imgW="6933960" imgH="457200" progId="Equation.DSMT4">
                  <p:embed/>
                </p:oleObj>
              </mc:Choice>
              <mc:Fallback>
                <p:oleObj name="Equation" r:id="rId12" imgW="6933960" imgH="457200" progId="Equation.DSMT4">
                  <p:embed/>
                  <p:pic>
                    <p:nvPicPr>
                      <p:cNvPr id="16" name="Object 15"/>
                      <p:cNvPicPr/>
                      <p:nvPr/>
                    </p:nvPicPr>
                    <p:blipFill>
                      <a:blip r:embed="rId13"/>
                      <a:stretch>
                        <a:fillRect/>
                      </a:stretch>
                    </p:blipFill>
                    <p:spPr>
                      <a:xfrm>
                        <a:off x="457200" y="3328384"/>
                        <a:ext cx="6400800" cy="422031"/>
                      </a:xfrm>
                      <a:prstGeom prst="rect">
                        <a:avLst/>
                      </a:prstGeom>
                    </p:spPr>
                  </p:pic>
                </p:oleObj>
              </mc:Fallback>
            </mc:AlternateContent>
          </a:graphicData>
        </a:graphic>
      </p:graphicFrame>
      <p:sp>
        <p:nvSpPr>
          <p:cNvPr id="18" name="TextBox 17"/>
          <p:cNvSpPr txBox="1"/>
          <p:nvPr/>
        </p:nvSpPr>
        <p:spPr>
          <a:xfrm>
            <a:off x="6795944" y="3390910"/>
            <a:ext cx="2195656" cy="400110"/>
          </a:xfrm>
          <a:prstGeom prst="rect">
            <a:avLst/>
          </a:prstGeom>
          <a:noFill/>
        </p:spPr>
        <p:txBody>
          <a:bodyPr wrap="square" rtlCol="0">
            <a:noAutofit/>
          </a:bodyPr>
          <a:lstStyle/>
          <a:p>
            <a:pPr>
              <a:spcBef>
                <a:spcPts val="600"/>
              </a:spcBef>
            </a:pPr>
            <a:r>
              <a:rPr lang="en-US" sz="2000" dirty="0"/>
              <a:t>(simple factoring)</a:t>
            </a:r>
          </a:p>
        </p:txBody>
      </p:sp>
      <p:graphicFrame>
        <p:nvGraphicFramePr>
          <p:cNvPr id="20" name="Object 19"/>
          <p:cNvGraphicFramePr>
            <a:graphicFrameLocks noChangeAspect="1"/>
          </p:cNvGraphicFramePr>
          <p:nvPr>
            <p:extLst>
              <p:ext uri="{D42A27DB-BD31-4B8C-83A1-F6EECF244321}">
                <p14:modId xmlns:p14="http://schemas.microsoft.com/office/powerpoint/2010/main" val="3261699731"/>
              </p:ext>
            </p:extLst>
          </p:nvPr>
        </p:nvGraphicFramePr>
        <p:xfrm>
          <a:off x="991772" y="3823242"/>
          <a:ext cx="6166338" cy="445477"/>
        </p:xfrm>
        <a:graphic>
          <a:graphicData uri="http://schemas.openxmlformats.org/presentationml/2006/ole">
            <mc:AlternateContent xmlns:mc="http://schemas.openxmlformats.org/markup-compatibility/2006">
              <mc:Choice xmlns:v="urn:schemas-microsoft-com:vml" Requires="v">
                <p:oleObj spid="_x0000_s26222" name="Equation" r:id="rId14" imgW="6680160" imgH="482400" progId="Equation.DSMT4">
                  <p:embed/>
                </p:oleObj>
              </mc:Choice>
              <mc:Fallback>
                <p:oleObj name="Equation" r:id="rId14" imgW="6680160" imgH="482400" progId="Equation.DSMT4">
                  <p:embed/>
                  <p:pic>
                    <p:nvPicPr>
                      <p:cNvPr id="20" name="Object 19"/>
                      <p:cNvPicPr/>
                      <p:nvPr/>
                    </p:nvPicPr>
                    <p:blipFill>
                      <a:blip r:embed="rId15"/>
                      <a:stretch>
                        <a:fillRect/>
                      </a:stretch>
                    </p:blipFill>
                    <p:spPr>
                      <a:xfrm>
                        <a:off x="991772" y="3823242"/>
                        <a:ext cx="6166338" cy="445477"/>
                      </a:xfrm>
                      <a:prstGeom prst="rect">
                        <a:avLst/>
                      </a:prstGeom>
                    </p:spPr>
                  </p:pic>
                </p:oleObj>
              </mc:Fallback>
            </mc:AlternateContent>
          </a:graphicData>
        </a:graphic>
      </p:graphicFrame>
      <p:sp>
        <p:nvSpPr>
          <p:cNvPr id="22" name="Rectangle 21"/>
          <p:cNvSpPr/>
          <p:nvPr/>
        </p:nvSpPr>
        <p:spPr bwMode="auto">
          <a:xfrm>
            <a:off x="5424658" y="4360613"/>
            <a:ext cx="1758462" cy="454562"/>
          </a:xfrm>
          <a:prstGeom prst="rect">
            <a:avLst/>
          </a:prstGeom>
          <a:noFill/>
          <a:ln w="25400"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solidFill>
                <a:srgbClr val="FF0000"/>
              </a:solidFill>
              <a:latin typeface="Arial" charset="0"/>
            </a:endParaRPr>
          </a:p>
        </p:txBody>
      </p:sp>
      <p:sp>
        <p:nvSpPr>
          <p:cNvPr id="3" name="TextBox 2">
            <a:extLst>
              <a:ext uri="{FF2B5EF4-FFF2-40B4-BE49-F238E27FC236}">
                <a16:creationId xmlns:a16="http://schemas.microsoft.com/office/drawing/2014/main" id="{E633FB34-741E-2B4B-9CD4-CC4DE52E2717}"/>
              </a:ext>
            </a:extLst>
          </p:cNvPr>
          <p:cNvSpPr txBox="1"/>
          <p:nvPr/>
        </p:nvSpPr>
        <p:spPr>
          <a:xfrm>
            <a:off x="1405382" y="615462"/>
            <a:ext cx="6333236" cy="523220"/>
          </a:xfrm>
          <a:prstGeom prst="rect">
            <a:avLst/>
          </a:prstGeom>
          <a:noFill/>
        </p:spPr>
        <p:txBody>
          <a:bodyPr wrap="square" rtlCol="0">
            <a:noAutofit/>
          </a:bodyPr>
          <a:lstStyle/>
          <a:p>
            <a:pPr algn="ctr">
              <a:spcBef>
                <a:spcPts val="600"/>
              </a:spcBef>
            </a:pPr>
            <a:r>
              <a:rPr lang="en-US" sz="2800" dirty="0"/>
              <a:t>Light board</a:t>
            </a:r>
          </a:p>
        </p:txBody>
      </p:sp>
    </p:spTree>
    <p:extLst>
      <p:ext uri="{BB962C8B-B14F-4D97-AF65-F5344CB8AC3E}">
        <p14:creationId xmlns:p14="http://schemas.microsoft.com/office/powerpoint/2010/main" val="1363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2728248832"/>
              </p:ext>
            </p:extLst>
          </p:nvPr>
        </p:nvGraphicFramePr>
        <p:xfrm>
          <a:off x="3458308" y="553720"/>
          <a:ext cx="2227385" cy="527538"/>
        </p:xfrm>
        <a:graphic>
          <a:graphicData uri="http://schemas.openxmlformats.org/presentationml/2006/ole">
            <mc:AlternateContent xmlns:mc="http://schemas.openxmlformats.org/markup-compatibility/2006">
              <mc:Choice xmlns:v="urn:schemas-microsoft-com:vml" Requires="v">
                <p:oleObj spid="_x0000_s15636" name="Equation" r:id="rId4" imgW="2412720" imgH="571320" progId="Equation.DSMT4">
                  <p:embed/>
                </p:oleObj>
              </mc:Choice>
              <mc:Fallback>
                <p:oleObj name="Equation" r:id="rId4" imgW="2412720" imgH="571320" progId="Equation.DSMT4">
                  <p:embed/>
                  <p:pic>
                    <p:nvPicPr>
                      <p:cNvPr id="9" name="Object 8"/>
                      <p:cNvPicPr/>
                      <p:nvPr/>
                    </p:nvPicPr>
                    <p:blipFill>
                      <a:blip r:embed="rId5"/>
                      <a:stretch>
                        <a:fillRect/>
                      </a:stretch>
                    </p:blipFill>
                    <p:spPr>
                      <a:xfrm>
                        <a:off x="3458308" y="553720"/>
                        <a:ext cx="2227385" cy="527538"/>
                      </a:xfrm>
                      <a:prstGeom prst="rect">
                        <a:avLst/>
                      </a:prstGeom>
                      <a:ln w="38100">
                        <a:solidFill>
                          <a:srgbClr val="FF0000"/>
                        </a:solidFill>
                      </a:ln>
                    </p:spPr>
                  </p:pic>
                </p:oleObj>
              </mc:Fallback>
            </mc:AlternateContent>
          </a:graphicData>
        </a:graphic>
      </p:graphicFrame>
      <p:sp>
        <p:nvSpPr>
          <p:cNvPr id="10" name="TextBox 9"/>
          <p:cNvSpPr txBox="1"/>
          <p:nvPr/>
        </p:nvSpPr>
        <p:spPr>
          <a:xfrm>
            <a:off x="457200" y="1352014"/>
            <a:ext cx="6096000" cy="3600986"/>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is present in realization (but not as clear as it was in the initial realization of length </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 20</a:t>
            </a:r>
            <a:r>
              <a:rPr lang="en-US" sz="2400" dirty="0"/>
              <a:t>).</a:t>
            </a:r>
          </a:p>
          <a:p>
            <a:pPr marL="342900" indent="-342900">
              <a:spcBef>
                <a:spcPts val="600"/>
              </a:spcBef>
              <a:buFont typeface="Arial" panose="020B0604020202020204" pitchFamily="34" charset="0"/>
              <a:buChar char="•"/>
            </a:pPr>
            <a:r>
              <a:rPr lang="en-US" sz="2400" dirty="0"/>
              <a:t>Sample autocorrelations at lags 4, 8,… are “large,” which is consistent with the model.</a:t>
            </a:r>
          </a:p>
          <a:p>
            <a:pPr marL="800100" lvl="1" indent="-342900">
              <a:spcBef>
                <a:spcPts val="600"/>
              </a:spcBef>
              <a:buFont typeface="Arial" panose="020B0604020202020204" pitchFamily="34" charset="0"/>
              <a:buChar char="•"/>
            </a:pPr>
            <a:r>
              <a:rPr lang="en-US" sz="2000" dirty="0"/>
              <a:t>That is,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+8</a:t>
            </a:r>
            <a:r>
              <a:rPr lang="en-US" sz="2000" dirty="0">
                <a:latin typeface="Times New Roman" panose="02020603050405020304" pitchFamily="18" charset="0"/>
                <a:cs typeface="Times New Roman" panose="02020603050405020304" pitchFamily="18" charset="0"/>
              </a:rPr>
              <a:t>,</a:t>
            </a:r>
            <a:r>
              <a:rPr lang="en-US" sz="2000" dirty="0"/>
              <a:t>… would be expected to be “similar.”</a:t>
            </a:r>
          </a:p>
          <a:p>
            <a:pPr marL="342900" indent="-342900">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 </a:t>
            </a:r>
            <a:r>
              <a:rPr lang="en-US" sz="2400" dirty="0">
                <a:latin typeface="Arial" panose="020B0604020202020204" pitchFamily="34" charset="0"/>
                <a:cs typeface="Arial" panose="020B0604020202020204" pitchFamily="34" charset="0"/>
              </a:rPr>
              <a:t>(we’ll come back to this).</a:t>
            </a:r>
            <a:endParaRPr lang="en-US" sz="2400" dirty="0"/>
          </a:p>
        </p:txBody>
      </p:sp>
      <p:pic>
        <p:nvPicPr>
          <p:cNvPr id="5" name="Picture 4">
            <a:extLst>
              <a:ext uri="{FF2B5EF4-FFF2-40B4-BE49-F238E27FC236}">
                <a16:creationId xmlns:a16="http://schemas.microsoft.com/office/drawing/2014/main" id="{0EFA24C2-22A4-EA4B-AE13-228B6C8917EC}"/>
              </a:ext>
            </a:extLst>
          </p:cNvPr>
          <p:cNvPicPr>
            <a:picLocks noChangeAspect="1"/>
          </p:cNvPicPr>
          <p:nvPr/>
        </p:nvPicPr>
        <p:blipFill rotWithShape="1">
          <a:blip r:embed="rId6"/>
          <a:srcRect l="51147" t="50390" r="-681" b="5668"/>
          <a:stretch/>
        </p:blipFill>
        <p:spPr>
          <a:xfrm>
            <a:off x="6682154" y="4590560"/>
            <a:ext cx="1881300" cy="1138037"/>
          </a:xfrm>
          <a:prstGeom prst="rect">
            <a:avLst/>
          </a:prstGeom>
        </p:spPr>
      </p:pic>
      <p:pic>
        <p:nvPicPr>
          <p:cNvPr id="6" name="Picture 5">
            <a:extLst>
              <a:ext uri="{FF2B5EF4-FFF2-40B4-BE49-F238E27FC236}">
                <a16:creationId xmlns:a16="http://schemas.microsoft.com/office/drawing/2014/main" id="{DB9F85BE-CD12-324E-AC3E-14C6A4422B8E}"/>
              </a:ext>
            </a:extLst>
          </p:cNvPr>
          <p:cNvPicPr>
            <a:picLocks noChangeAspect="1"/>
          </p:cNvPicPr>
          <p:nvPr/>
        </p:nvPicPr>
        <p:blipFill rotWithShape="1">
          <a:blip r:embed="rId6"/>
          <a:srcRect r="50466" b="56058"/>
          <a:stretch/>
        </p:blipFill>
        <p:spPr>
          <a:xfrm>
            <a:off x="6609080" y="1455339"/>
            <a:ext cx="1883975" cy="1139655"/>
          </a:xfrm>
          <a:prstGeom prst="rect">
            <a:avLst/>
          </a:prstGeom>
        </p:spPr>
      </p:pic>
      <p:pic>
        <p:nvPicPr>
          <p:cNvPr id="7" name="Picture 6">
            <a:extLst>
              <a:ext uri="{FF2B5EF4-FFF2-40B4-BE49-F238E27FC236}">
                <a16:creationId xmlns:a16="http://schemas.microsoft.com/office/drawing/2014/main" id="{9E1F0C64-92E7-E145-BE19-D40C1601B9F4}"/>
              </a:ext>
            </a:extLst>
          </p:cNvPr>
          <p:cNvPicPr>
            <a:picLocks noChangeAspect="1"/>
          </p:cNvPicPr>
          <p:nvPr/>
        </p:nvPicPr>
        <p:blipFill rotWithShape="1">
          <a:blip r:embed="rId6"/>
          <a:srcRect l="48172" t="1210" r="2294" b="54848"/>
          <a:stretch/>
        </p:blipFill>
        <p:spPr>
          <a:xfrm>
            <a:off x="6583680" y="3034212"/>
            <a:ext cx="1846739" cy="1117130"/>
          </a:xfrm>
          <a:prstGeom prst="rect">
            <a:avLst/>
          </a:prstGeom>
        </p:spPr>
      </p:pic>
      <p:cxnSp>
        <p:nvCxnSpPr>
          <p:cNvPr id="11" name="Straight Arrow Connector 10">
            <a:extLst>
              <a:ext uri="{FF2B5EF4-FFF2-40B4-BE49-F238E27FC236}">
                <a16:creationId xmlns:a16="http://schemas.microsoft.com/office/drawing/2014/main" id="{877917EE-AE40-EE48-A932-DDB19565D56B}"/>
              </a:ext>
            </a:extLst>
          </p:cNvPr>
          <p:cNvCxnSpPr>
            <a:cxnSpLocks/>
          </p:cNvCxnSpPr>
          <p:nvPr/>
        </p:nvCxnSpPr>
        <p:spPr bwMode="auto">
          <a:xfrm flipV="1">
            <a:off x="3611925" y="5174158"/>
            <a:ext cx="3210906" cy="837495"/>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77917EE-AE40-EE48-A932-DDB19565D56B}"/>
              </a:ext>
            </a:extLst>
          </p:cNvPr>
          <p:cNvCxnSpPr>
            <a:cxnSpLocks/>
          </p:cNvCxnSpPr>
          <p:nvPr/>
        </p:nvCxnSpPr>
        <p:spPr bwMode="auto">
          <a:xfrm flipV="1">
            <a:off x="5468444" y="4786889"/>
            <a:ext cx="2268787" cy="1191414"/>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877917EE-AE40-EE48-A932-DDB19565D56B}"/>
              </a:ext>
            </a:extLst>
          </p:cNvPr>
          <p:cNvCxnSpPr>
            <a:cxnSpLocks/>
          </p:cNvCxnSpPr>
          <p:nvPr/>
        </p:nvCxnSpPr>
        <p:spPr bwMode="auto">
          <a:xfrm flipV="1">
            <a:off x="6220427" y="4914677"/>
            <a:ext cx="2179513" cy="114411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Rectangle 17"/>
              <p:cNvSpPr/>
              <p:nvPr/>
            </p:nvSpPr>
            <p:spPr>
              <a:xfrm>
                <a:off x="1799653" y="5945485"/>
                <a:ext cx="4176934" cy="34721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4</m:t>
                              </m:r>
                            </m:sup>
                          </m:sSup>
                        </m:e>
                      </m:d>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2</m:t>
                          </m:r>
                        </m:sup>
                      </m:sSup>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m:t>
                      </m:r>
                    </m:oMath>
                  </m:oMathPara>
                </a14:m>
                <a:endParaRPr lang="en-US" sz="2400" baseline="-25000" dirty="0"/>
              </a:p>
            </p:txBody>
          </p:sp>
        </mc:Choice>
        <mc:Fallback xmlns="">
          <p:sp>
            <p:nvSpPr>
              <p:cNvPr id="18" name="Rectangle 17"/>
              <p:cNvSpPr>
                <a:spLocks noRot="1" noChangeAspect="1" noMove="1" noResize="1" noEditPoints="1" noAdjustHandles="1" noChangeArrowheads="1" noChangeShapeType="1" noTextEdit="1"/>
              </p:cNvSpPr>
              <p:nvPr/>
            </p:nvSpPr>
            <p:spPr>
              <a:xfrm>
                <a:off x="1799653" y="5945485"/>
                <a:ext cx="4176934" cy="347211"/>
              </a:xfrm>
              <a:prstGeom prst="rect">
                <a:avLst/>
              </a:prstGeom>
              <a:blipFill>
                <a:blip r:embed="rId7"/>
                <a:stretch>
                  <a:fillRect r="-17080" b="-59649"/>
                </a:stretch>
              </a:blipFill>
            </p:spPr>
            <p:txBody>
              <a:bodyPr/>
              <a:lstStyle/>
              <a:p>
                <a:r>
                  <a:rPr lang="en-US">
                    <a:noFill/>
                  </a:rPr>
                  <a:t> </a:t>
                </a:r>
              </a:p>
            </p:txBody>
          </p:sp>
        </mc:Fallback>
      </mc:AlternateContent>
    </p:spTree>
    <p:extLst>
      <p:ext uri="{BB962C8B-B14F-4D97-AF65-F5344CB8AC3E}">
        <p14:creationId xmlns:p14="http://schemas.microsoft.com/office/powerpoint/2010/main" val="215100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500"/>
                                        <p:tgtEl>
                                          <p:spTgt spid="10">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0" y="1352014"/>
            <a:ext cx="6060831" cy="2908489"/>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is still present in realization.</a:t>
            </a:r>
          </a:p>
          <a:p>
            <a:pPr marL="316531" indent="-316531">
              <a:spcBef>
                <a:spcPts val="600"/>
              </a:spcBef>
              <a:buFont typeface="Arial" panose="020B0604020202020204" pitchFamily="34" charset="0"/>
              <a:buChar char="•"/>
            </a:pPr>
            <a:r>
              <a:rPr lang="en-US" sz="2400" dirty="0"/>
              <a:t>Sample autocorrelations at lags 4, 8,… are “large.” </a:t>
            </a:r>
          </a:p>
          <a:p>
            <a:pPr marL="316531" indent="-316531">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a:t>
            </a:r>
            <a:r>
              <a:rPr lang="en-US" sz="2400" dirty="0">
                <a:latin typeface="Arial" panose="020B0604020202020204" pitchFamily="34" charset="0"/>
                <a:cs typeface="Arial" panose="020B0604020202020204" pitchFamily="34" charset="0"/>
              </a:rPr>
              <a:t>).</a:t>
            </a:r>
            <a:endParaRPr lang="en-US" sz="2400" dirty="0"/>
          </a:p>
        </p:txBody>
      </p:sp>
      <p:graphicFrame>
        <p:nvGraphicFramePr>
          <p:cNvPr id="5" name="Object 4"/>
          <p:cNvGraphicFramePr>
            <a:graphicFrameLocks noChangeAspect="1"/>
          </p:cNvGraphicFramePr>
          <p:nvPr>
            <p:extLst>
              <p:ext uri="{D42A27DB-BD31-4B8C-83A1-F6EECF244321}">
                <p14:modId xmlns:p14="http://schemas.microsoft.com/office/powerpoint/2010/main" val="2004981246"/>
              </p:ext>
            </p:extLst>
          </p:nvPr>
        </p:nvGraphicFramePr>
        <p:xfrm>
          <a:off x="1787769" y="553720"/>
          <a:ext cx="5451231" cy="527538"/>
        </p:xfrm>
        <a:graphic>
          <a:graphicData uri="http://schemas.openxmlformats.org/presentationml/2006/ole">
            <mc:AlternateContent xmlns:mc="http://schemas.openxmlformats.org/markup-compatibility/2006">
              <mc:Choice xmlns:v="urn:schemas-microsoft-com:vml" Requires="v">
                <p:oleObj spid="_x0000_s16660" name="Equation" r:id="rId4" imgW="5905440" imgH="571320" progId="Equation.DSMT4">
                  <p:embed/>
                </p:oleObj>
              </mc:Choice>
              <mc:Fallback>
                <p:oleObj name="Equation" r:id="rId4" imgW="5905440" imgH="571320" progId="Equation.DSMT4">
                  <p:embed/>
                  <p:pic>
                    <p:nvPicPr>
                      <p:cNvPr id="5" name="Object 4"/>
                      <p:cNvPicPr/>
                      <p:nvPr/>
                    </p:nvPicPr>
                    <p:blipFill>
                      <a:blip r:embed="rId5"/>
                      <a:stretch>
                        <a:fillRect/>
                      </a:stretch>
                    </p:blipFill>
                    <p:spPr>
                      <a:xfrm>
                        <a:off x="1787769" y="553720"/>
                        <a:ext cx="5451231"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9E14AA0A-394E-0B4A-9975-FBF673891A3D}"/>
              </a:ext>
            </a:extLst>
          </p:cNvPr>
          <p:cNvPicPr>
            <a:picLocks noChangeAspect="1"/>
          </p:cNvPicPr>
          <p:nvPr/>
        </p:nvPicPr>
        <p:blipFill rotWithShape="1">
          <a:blip r:embed="rId6"/>
          <a:srcRect r="48698" b="54408"/>
          <a:stretch/>
        </p:blipFill>
        <p:spPr>
          <a:xfrm>
            <a:off x="6457576" y="1455339"/>
            <a:ext cx="2288194" cy="1435036"/>
          </a:xfrm>
          <a:prstGeom prst="rect">
            <a:avLst/>
          </a:prstGeom>
        </p:spPr>
      </p:pic>
      <p:pic>
        <p:nvPicPr>
          <p:cNvPr id="7" name="Picture 6">
            <a:extLst>
              <a:ext uri="{FF2B5EF4-FFF2-40B4-BE49-F238E27FC236}">
                <a16:creationId xmlns:a16="http://schemas.microsoft.com/office/drawing/2014/main" id="{AD06F205-6437-C74F-B6AC-B8C292DFCFC6}"/>
              </a:ext>
            </a:extLst>
          </p:cNvPr>
          <p:cNvPicPr>
            <a:picLocks noChangeAspect="1"/>
          </p:cNvPicPr>
          <p:nvPr/>
        </p:nvPicPr>
        <p:blipFill rotWithShape="1">
          <a:blip r:embed="rId6"/>
          <a:srcRect l="48170" t="18" r="528" b="54831"/>
          <a:stretch/>
        </p:blipFill>
        <p:spPr>
          <a:xfrm>
            <a:off x="6366135" y="3039774"/>
            <a:ext cx="2288194" cy="1421175"/>
          </a:xfrm>
          <a:prstGeom prst="rect">
            <a:avLst/>
          </a:prstGeom>
        </p:spPr>
      </p:pic>
      <p:pic>
        <p:nvPicPr>
          <p:cNvPr id="8" name="Picture 7">
            <a:extLst>
              <a:ext uri="{FF2B5EF4-FFF2-40B4-BE49-F238E27FC236}">
                <a16:creationId xmlns:a16="http://schemas.microsoft.com/office/drawing/2014/main" id="{89D1BF4B-2BE6-A643-9E7E-4B297EFDE289}"/>
              </a:ext>
            </a:extLst>
          </p:cNvPr>
          <p:cNvPicPr>
            <a:picLocks noChangeAspect="1"/>
          </p:cNvPicPr>
          <p:nvPr/>
        </p:nvPicPr>
        <p:blipFill rotWithShape="1">
          <a:blip r:embed="rId6"/>
          <a:srcRect l="50392" t="49361" r="-1694" b="5488"/>
          <a:stretch/>
        </p:blipFill>
        <p:spPr>
          <a:xfrm>
            <a:off x="6504114" y="4610348"/>
            <a:ext cx="2288194" cy="1421175"/>
          </a:xfrm>
          <a:prstGeom prst="rect">
            <a:avLst/>
          </a:prstGeom>
        </p:spPr>
      </p:pic>
    </p:spTree>
    <p:extLst>
      <p:ext uri="{BB962C8B-B14F-4D97-AF65-F5344CB8AC3E}">
        <p14:creationId xmlns:p14="http://schemas.microsoft.com/office/powerpoint/2010/main" val="411395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1" y="1352014"/>
            <a:ext cx="6019799" cy="3647152"/>
          </a:xfrm>
          <a:prstGeom prst="rect">
            <a:avLst/>
          </a:prstGeom>
          <a:noFill/>
        </p:spPr>
        <p:txBody>
          <a:bodyPr wrap="square" rtlCol="0">
            <a:sp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“Monthly” (seasonal behavior at lag 12) behavior is present in realization.</a:t>
            </a:r>
          </a:p>
          <a:p>
            <a:pPr marL="316531" indent="-316531">
              <a:spcBef>
                <a:spcPts val="600"/>
              </a:spcBef>
              <a:buFont typeface="Arial" panose="020B0604020202020204" pitchFamily="34" charset="0"/>
              <a:buChar char="•"/>
            </a:pPr>
            <a:r>
              <a:rPr lang="en-US" sz="2400" dirty="0"/>
              <a:t>Sample autocorrelations at lags 12, 24,… are “large.” </a:t>
            </a:r>
          </a:p>
          <a:p>
            <a:pPr marL="316531" indent="-316531">
              <a:spcBef>
                <a:spcPts val="600"/>
              </a:spcBef>
              <a:buFont typeface="Arial" panose="020B0604020202020204" pitchFamily="34" charset="0"/>
              <a:buChar char="•"/>
            </a:pPr>
            <a:r>
              <a:rPr lang="en-US" sz="2400" dirty="0"/>
              <a:t>The spectral estimate has mild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a:t>
            </a:r>
            <a:r>
              <a:rPr lang="en-US" sz="2400" dirty="0"/>
              <a:t>and .5 along with </a:t>
            </a:r>
            <a:r>
              <a:rPr lang="en-US" sz="2400" dirty="0">
                <a:latin typeface="Times New Roman" panose="02020603050405020304" pitchFamily="18" charset="0"/>
                <a:cs typeface="Times New Roman" panose="02020603050405020304" pitchFamily="18" charset="0"/>
              </a:rPr>
              <a:t>5 </a:t>
            </a:r>
            <a:r>
              <a:rPr lang="en-US" sz="2400" dirty="0"/>
              <a:t>fairly equally spaced peaks between </a:t>
            </a:r>
            <a:r>
              <a:rPr lang="en-US" sz="2400" dirty="0">
                <a:latin typeface="Times New Roman" panose="02020603050405020304" pitchFamily="18" charset="0"/>
                <a:cs typeface="Times New Roman" panose="02020603050405020304" pitchFamily="18" charset="0"/>
              </a:rPr>
              <a:t>0</a:t>
            </a:r>
            <a:r>
              <a:rPr lang="en-US" sz="2400" dirty="0"/>
              <a:t> and </a:t>
            </a:r>
            <a:r>
              <a:rPr lang="en-US" sz="2400" dirty="0">
                <a:latin typeface="Times New Roman" panose="02020603050405020304" pitchFamily="18" charset="0"/>
                <a:cs typeface="Times New Roman" panose="02020603050405020304" pitchFamily="18" charset="0"/>
              </a:rPr>
              <a:t>.5</a:t>
            </a:r>
            <a:r>
              <a:rPr lang="en-US" sz="2400" dirty="0"/>
              <a:t>) (we’ll come back to this shortly).</a:t>
            </a:r>
          </a:p>
        </p:txBody>
      </p:sp>
      <p:graphicFrame>
        <p:nvGraphicFramePr>
          <p:cNvPr id="5" name="Object 4"/>
          <p:cNvGraphicFramePr>
            <a:graphicFrameLocks noChangeAspect="1"/>
          </p:cNvGraphicFramePr>
          <p:nvPr>
            <p:extLst>
              <p:ext uri="{D42A27DB-BD31-4B8C-83A1-F6EECF244321}">
                <p14:modId xmlns:p14="http://schemas.microsoft.com/office/powerpoint/2010/main" val="3166152208"/>
              </p:ext>
            </p:extLst>
          </p:nvPr>
        </p:nvGraphicFramePr>
        <p:xfrm>
          <a:off x="1735016" y="553720"/>
          <a:ext cx="5556738" cy="527538"/>
        </p:xfrm>
        <a:graphic>
          <a:graphicData uri="http://schemas.openxmlformats.org/presentationml/2006/ole">
            <mc:AlternateContent xmlns:mc="http://schemas.openxmlformats.org/markup-compatibility/2006">
              <mc:Choice xmlns:v="urn:schemas-microsoft-com:vml" Requires="v">
                <p:oleObj spid="_x0000_s17684" name="Equation" r:id="rId4" imgW="6019560" imgH="571320" progId="Equation.DSMT4">
                  <p:embed/>
                </p:oleObj>
              </mc:Choice>
              <mc:Fallback>
                <p:oleObj name="Equation" r:id="rId4" imgW="6019560" imgH="571320" progId="Equation.DSMT4">
                  <p:embed/>
                  <p:pic>
                    <p:nvPicPr>
                      <p:cNvPr id="5" name="Object 4"/>
                      <p:cNvPicPr/>
                      <p:nvPr/>
                    </p:nvPicPr>
                    <p:blipFill>
                      <a:blip r:embed="rId5"/>
                      <a:stretch>
                        <a:fillRect/>
                      </a:stretch>
                    </p:blipFill>
                    <p:spPr>
                      <a:xfrm>
                        <a:off x="1735016" y="553720"/>
                        <a:ext cx="5556738"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5E41E94D-CF86-9C40-B7EE-DB8F46E353C4}"/>
              </a:ext>
            </a:extLst>
          </p:cNvPr>
          <p:cNvPicPr>
            <a:picLocks noChangeAspect="1"/>
          </p:cNvPicPr>
          <p:nvPr/>
        </p:nvPicPr>
        <p:blipFill rotWithShape="1">
          <a:blip r:embed="rId6"/>
          <a:srcRect l="51429" t="830" r="-284" b="55361"/>
          <a:stretch/>
        </p:blipFill>
        <p:spPr>
          <a:xfrm>
            <a:off x="6687178" y="2919199"/>
            <a:ext cx="2137997" cy="1381016"/>
          </a:xfrm>
          <a:prstGeom prst="rect">
            <a:avLst/>
          </a:prstGeom>
        </p:spPr>
      </p:pic>
      <p:pic>
        <p:nvPicPr>
          <p:cNvPr id="7" name="Picture 6">
            <a:extLst>
              <a:ext uri="{FF2B5EF4-FFF2-40B4-BE49-F238E27FC236}">
                <a16:creationId xmlns:a16="http://schemas.microsoft.com/office/drawing/2014/main" id="{E352D810-E440-C044-95BF-496863AE8637}"/>
              </a:ext>
            </a:extLst>
          </p:cNvPr>
          <p:cNvPicPr>
            <a:picLocks noChangeAspect="1"/>
          </p:cNvPicPr>
          <p:nvPr/>
        </p:nvPicPr>
        <p:blipFill rotWithShape="1">
          <a:blip r:embed="rId6"/>
          <a:srcRect r="51145" b="56191"/>
          <a:stretch/>
        </p:blipFill>
        <p:spPr>
          <a:xfrm>
            <a:off x="6623536" y="1352014"/>
            <a:ext cx="2137997" cy="1381016"/>
          </a:xfrm>
          <a:prstGeom prst="rect">
            <a:avLst/>
          </a:prstGeom>
        </p:spPr>
      </p:pic>
      <p:pic>
        <p:nvPicPr>
          <p:cNvPr id="8" name="Picture 7">
            <a:extLst>
              <a:ext uri="{FF2B5EF4-FFF2-40B4-BE49-F238E27FC236}">
                <a16:creationId xmlns:a16="http://schemas.microsoft.com/office/drawing/2014/main" id="{DB6E18B5-DA36-9046-A750-2EBF78A4884F}"/>
              </a:ext>
            </a:extLst>
          </p:cNvPr>
          <p:cNvPicPr>
            <a:picLocks noChangeAspect="1"/>
          </p:cNvPicPr>
          <p:nvPr/>
        </p:nvPicPr>
        <p:blipFill rotWithShape="1">
          <a:blip r:embed="rId6"/>
          <a:srcRect l="50341" t="51307" r="804" b="4884"/>
          <a:stretch/>
        </p:blipFill>
        <p:spPr>
          <a:xfrm>
            <a:off x="6657033" y="4486384"/>
            <a:ext cx="2137997" cy="1381016"/>
          </a:xfrm>
          <a:prstGeom prst="rect">
            <a:avLst/>
          </a:prstGeom>
        </p:spPr>
      </p:pic>
    </p:spTree>
    <p:extLst>
      <p:ext uri="{BB962C8B-B14F-4D97-AF65-F5344CB8AC3E}">
        <p14:creationId xmlns:p14="http://schemas.microsoft.com/office/powerpoint/2010/main" val="7181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428214"/>
            <a:ext cx="8229600" cy="4743986"/>
          </a:xfrm>
          <a:prstGeom prst="rect">
            <a:avLst/>
          </a:prstGeom>
          <a:noFill/>
        </p:spPr>
        <p:txBody>
          <a:bodyPr wrap="square" rtlCol="0">
            <a:noAutofit/>
          </a:bodyPr>
          <a:lstStyle/>
          <a:p>
            <a:pPr>
              <a:spcBef>
                <a:spcPts val="600"/>
              </a:spcBef>
            </a:pPr>
            <a:r>
              <a:rPr lang="en-US" sz="2400" dirty="0"/>
              <a:t>Before proceeding, we note that Woodward, Gray, and Elliott (2017) also define an ARUMA model as a generalization of the ARIMA model.</a:t>
            </a:r>
          </a:p>
          <a:p>
            <a:pPr>
              <a:spcBef>
                <a:spcPts val="600"/>
              </a:spcBef>
            </a:pPr>
            <a:endParaRPr lang="en-US" sz="2400" dirty="0"/>
          </a:p>
          <a:p>
            <a:pPr>
              <a:spcBef>
                <a:spcPts val="600"/>
              </a:spcBef>
            </a:pPr>
            <a:r>
              <a:rPr lang="en-US" sz="2400" dirty="0"/>
              <a:t>Although we will not discuss these in detail, we do mention that seasonal models (which will be discussed shortly) are special cases of ARUMA models.</a:t>
            </a:r>
          </a:p>
          <a:p>
            <a:pPr>
              <a:spcBef>
                <a:spcPts val="600"/>
              </a:spcBef>
            </a:pPr>
            <a:endParaRPr lang="en-US" sz="2400" dirty="0"/>
          </a:p>
          <a:p>
            <a:pPr>
              <a:spcBef>
                <a:spcPts val="600"/>
              </a:spcBef>
            </a:pPr>
            <a:r>
              <a:rPr lang="en-US" sz="2400" dirty="0"/>
              <a:t>We will use the tswge function </a:t>
            </a:r>
            <a:r>
              <a:rPr lang="en-US" sz="2400" b="1" dirty="0">
                <a:latin typeface="Courier New" panose="02070309020205020404" pitchFamily="49" charset="0"/>
                <a:cs typeface="Courier New" panose="02070309020205020404" pitchFamily="49" charset="0"/>
              </a:rPr>
              <a:t>gen.aruma.wge</a:t>
            </a:r>
            <a:r>
              <a:rPr lang="en-US" sz="2400" dirty="0"/>
              <a:t> to generate realizations from seasonal models.</a:t>
            </a:r>
          </a:p>
        </p:txBody>
      </p:sp>
      <p:sp>
        <p:nvSpPr>
          <p:cNvPr id="2" name="Title 1"/>
          <p:cNvSpPr>
            <a:spLocks noGrp="1"/>
          </p:cNvSpPr>
          <p:nvPr>
            <p:ph type="title"/>
          </p:nvPr>
        </p:nvSpPr>
        <p:spPr/>
        <p:txBody>
          <a:bodyPr/>
          <a:lstStyle/>
          <a:p>
            <a:r>
              <a:rPr lang="en-US" dirty="0"/>
              <a:t>Notes</a:t>
            </a:r>
          </a:p>
        </p:txBody>
      </p:sp>
    </p:spTree>
    <p:extLst>
      <p:ext uri="{BB962C8B-B14F-4D97-AF65-F5344CB8AC3E}">
        <p14:creationId xmlns:p14="http://schemas.microsoft.com/office/powerpoint/2010/main" val="239406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39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mp.gif"/>
          <p:cNvPicPr>
            <a:picLocks noChangeAspect="1"/>
          </p:cNvPicPr>
          <p:nvPr/>
        </p:nvPicPr>
        <p:blipFill>
          <a:blip r:embed="rId3"/>
          <a:stretch>
            <a:fillRect/>
          </a:stretch>
        </p:blipFill>
        <p:spPr>
          <a:xfrm>
            <a:off x="736971" y="1501394"/>
            <a:ext cx="2042981" cy="624606"/>
          </a:xfrm>
          <a:prstGeom prst="rect">
            <a:avLst/>
          </a:prstGeom>
          <a:ln>
            <a:solidFill>
              <a:srgbClr val="FF0000"/>
            </a:solidFill>
          </a:ln>
        </p:spPr>
      </p:pic>
      <p:pic>
        <p:nvPicPr>
          <p:cNvPr id="8" name="Picture 7" descr="tmp.gif"/>
          <p:cNvPicPr>
            <a:picLocks noChangeAspect="1"/>
          </p:cNvPicPr>
          <p:nvPr/>
        </p:nvPicPr>
        <p:blipFill>
          <a:blip r:embed="rId4"/>
          <a:stretch>
            <a:fillRect/>
          </a:stretch>
        </p:blipFill>
        <p:spPr>
          <a:xfrm>
            <a:off x="3225485" y="1334617"/>
            <a:ext cx="3689956" cy="514878"/>
          </a:xfrm>
          <a:prstGeom prst="rect">
            <a:avLst/>
          </a:prstGeom>
        </p:spPr>
      </p:pic>
      <p:pic>
        <p:nvPicPr>
          <p:cNvPr id="9" name="Picture 8" descr="tmp.gif"/>
          <p:cNvPicPr>
            <a:picLocks noChangeAspect="1"/>
          </p:cNvPicPr>
          <p:nvPr/>
        </p:nvPicPr>
        <p:blipFill>
          <a:blip r:embed="rId5"/>
          <a:stretch>
            <a:fillRect/>
          </a:stretch>
        </p:blipFill>
        <p:spPr>
          <a:xfrm>
            <a:off x="3225485" y="1874816"/>
            <a:ext cx="5261405" cy="514878"/>
          </a:xfrm>
          <a:prstGeom prst="rect">
            <a:avLst/>
          </a:prstGeom>
        </p:spPr>
      </p:pic>
      <p:sp>
        <p:nvSpPr>
          <p:cNvPr id="10" name="TextBox 9"/>
          <p:cNvSpPr txBox="1"/>
          <p:nvPr/>
        </p:nvSpPr>
        <p:spPr>
          <a:xfrm>
            <a:off x="457200" y="2427997"/>
            <a:ext cx="2743200" cy="461665"/>
          </a:xfrm>
          <a:prstGeom prst="rect">
            <a:avLst/>
          </a:prstGeom>
          <a:noFill/>
        </p:spPr>
        <p:txBody>
          <a:bodyPr wrap="square" rtlCol="0">
            <a:noAutofit/>
          </a:bodyPr>
          <a:lstStyle/>
          <a:p>
            <a:pPr>
              <a:spcBef>
                <a:spcPts val="600"/>
              </a:spcBef>
            </a:pPr>
            <a:r>
              <a:rPr lang="en-US" sz="2400" b="1" dirty="0"/>
              <a:t>Example signals:</a:t>
            </a:r>
          </a:p>
        </p:txBody>
      </p:sp>
      <p:sp>
        <p:nvSpPr>
          <p:cNvPr id="6" name="TextBox 5"/>
          <p:cNvSpPr txBox="1"/>
          <p:nvPr/>
        </p:nvSpPr>
        <p:spPr>
          <a:xfrm>
            <a:off x="457200" y="5791200"/>
            <a:ext cx="8021625" cy="461665"/>
          </a:xfrm>
          <a:prstGeom prst="rect">
            <a:avLst/>
          </a:prstGeom>
          <a:noFill/>
        </p:spPr>
        <p:txBody>
          <a:bodyPr wrap="square" rtlCol="0">
            <a:noAutofit/>
          </a:bodyPr>
          <a:lstStyle/>
          <a:p>
            <a:pPr>
              <a:spcBef>
                <a:spcPts val="600"/>
              </a:spcBef>
            </a:pP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t</a:t>
            </a:r>
            <a:r>
              <a:rPr lang="en-US" sz="2400" dirty="0"/>
              <a:t> is nonstationary because of non-constant mean.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5960B9-3553-1E47-AA5F-92BE63BCA034}"/>
                  </a:ext>
                </a:extLst>
              </p:cNvPr>
              <p:cNvSpPr txBox="1"/>
              <p:nvPr/>
            </p:nvSpPr>
            <p:spPr>
              <a:xfrm>
                <a:off x="1559112" y="2952306"/>
                <a:ext cx="3455754"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=.1+.7</m:t>
                      </m:r>
                      <m:r>
                        <a:rPr lang="en-US" sz="2400" i="1">
                          <a:latin typeface="Cambria Math" panose="02040503050406030204" pitchFamily="18" charset="0"/>
                        </a:rPr>
                        <m:t>𝑡</m:t>
                      </m:r>
                      <m:r>
                        <a:rPr lang="en-US" sz="2400" i="1">
                          <a:latin typeface="Cambria Math" panose="02040503050406030204" pitchFamily="18" charset="0"/>
                        </a:rPr>
                        <m:t>+.07</m:t>
                      </m:r>
                      <m:sSup>
                        <m:sSupPr>
                          <m:ctrlPr>
                            <a:rPr lang="en-US" sz="2400" i="1">
                              <a:latin typeface="Cambria Math" panose="02040503050406030204" pitchFamily="18" charset="0"/>
                            </a:rPr>
                          </m:ctrlPr>
                        </m:sSupPr>
                        <m:e>
                          <m:r>
                            <a:rPr lang="en-US" sz="2400" i="1">
                              <a:latin typeface="Cambria Math" panose="02040503050406030204" pitchFamily="18" charset="0"/>
                            </a:rPr>
                            <m:t>𝑡</m:t>
                          </m:r>
                        </m:e>
                        <m:sup>
                          <m:r>
                            <a:rPr lang="en-US" sz="2400" i="1">
                              <a:latin typeface="Cambria Math" panose="02040503050406030204" pitchFamily="18" charset="0"/>
                            </a:rPr>
                            <m:t>2</m:t>
                          </m:r>
                        </m:sup>
                      </m:sSup>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𝑍</m:t>
                          </m:r>
                        </m:e>
                        <m:sub>
                          <m:r>
                            <a:rPr lang="en-US" sz="2400" i="1">
                              <a:latin typeface="Cambria Math" panose="02040503050406030204" pitchFamily="18" charset="0"/>
                            </a:rPr>
                            <m:t>𝑡</m:t>
                          </m:r>
                        </m:sub>
                      </m:sSub>
                    </m:oMath>
                  </m:oMathPara>
                </a14:m>
                <a:endParaRPr lang="en-US" sz="2400" dirty="0"/>
              </a:p>
            </p:txBody>
          </p:sp>
        </mc:Choice>
        <mc:Fallback xmlns="">
          <p:sp>
            <p:nvSpPr>
              <p:cNvPr id="4" name="TextBox 3">
                <a:extLst>
                  <a:ext uri="{FF2B5EF4-FFF2-40B4-BE49-F238E27FC236}">
                    <a16:creationId xmlns:a16="http://schemas.microsoft.com/office/drawing/2014/main" id="{F85960B9-3553-1E47-AA5F-92BE63BCA034}"/>
                  </a:ext>
                </a:extLst>
              </p:cNvPr>
              <p:cNvSpPr txBox="1">
                <a:spLocks noRot="1" noChangeAspect="1" noMove="1" noResize="1" noEditPoints="1" noAdjustHandles="1" noChangeArrowheads="1" noChangeShapeType="1" noTextEdit="1"/>
              </p:cNvSpPr>
              <p:nvPr/>
            </p:nvSpPr>
            <p:spPr>
              <a:xfrm>
                <a:off x="1559112" y="2952306"/>
                <a:ext cx="3455754" cy="369332"/>
              </a:xfrm>
              <a:prstGeom prst="rect">
                <a:avLst/>
              </a:prstGeom>
              <a:blipFill>
                <a:blip r:embed="rId6"/>
                <a:stretch>
                  <a:fillRect l="-1411" b="-16393"/>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8E00C098-652B-9942-AB25-2EC5FA8D48ED}"/>
              </a:ext>
            </a:extLst>
          </p:cNvPr>
          <p:cNvSpPr/>
          <p:nvPr/>
        </p:nvSpPr>
        <p:spPr>
          <a:xfrm>
            <a:off x="1430215" y="7293316"/>
            <a:ext cx="6189785" cy="1882760"/>
          </a:xfrm>
          <a:prstGeom prst="rect">
            <a:avLst/>
          </a:prstGeom>
        </p:spPr>
        <p:txBody>
          <a:bodyPr wrap="square">
            <a:spAutoFit/>
          </a:bodyPr>
          <a:lstStyle/>
          <a:p>
            <a:r>
              <a:rPr lang="en-US" sz="1662" dirty="0"/>
              <a:t>Signal_lin = gen.sigplusnoise.wge(100,.1,.7,vara = 500, sn = 9) </a:t>
            </a:r>
          </a:p>
          <a:p>
            <a:r>
              <a:rPr lang="en-US" sz="1662" dirty="0"/>
              <a:t>Signal_quad = .07*seq(1,100)^2</a:t>
            </a:r>
          </a:p>
          <a:p>
            <a:r>
              <a:rPr lang="en-US" sz="1662" dirty="0"/>
              <a:t>Xs = Signal_lin + Signal_quad</a:t>
            </a:r>
          </a:p>
          <a:p>
            <a:r>
              <a:rPr lang="en-US" sz="1662" dirty="0"/>
              <a:t>plot(Xs, type = "l")</a:t>
            </a:r>
          </a:p>
          <a:p>
            <a:r>
              <a:rPr lang="en-US" sz="1662" dirty="0"/>
              <a:t>Xhats = .1 + .7*seq(1,100) + .07 * seq(1,100)^2</a:t>
            </a:r>
          </a:p>
          <a:p>
            <a:r>
              <a:rPr lang="en-US" sz="1662" dirty="0"/>
              <a:t>resids = Xs - Xhats</a:t>
            </a:r>
          </a:p>
          <a:p>
            <a:r>
              <a:rPr lang="en-US" sz="1662" dirty="0"/>
              <a:t>plot(resids,type = "l")</a:t>
            </a:r>
          </a:p>
        </p:txBody>
      </p:sp>
      <p:pic>
        <p:nvPicPr>
          <p:cNvPr id="15" name="Picture 14" descr="tmp.gif">
            <a:extLst>
              <a:ext uri="{FF2B5EF4-FFF2-40B4-BE49-F238E27FC236}">
                <a16:creationId xmlns:a16="http://schemas.microsoft.com/office/drawing/2014/main" id="{CED92E9C-58FB-114A-9ACA-D313F98C7282}"/>
              </a:ext>
            </a:extLst>
          </p:cNvPr>
          <p:cNvPicPr>
            <a:picLocks noChangeAspect="1"/>
          </p:cNvPicPr>
          <p:nvPr/>
        </p:nvPicPr>
        <p:blipFill>
          <a:blip r:embed="rId7"/>
          <a:srcRect t="34513" b="30975"/>
          <a:stretch>
            <a:fillRect/>
          </a:stretch>
        </p:blipFill>
        <p:spPr>
          <a:xfrm>
            <a:off x="3225485" y="2373923"/>
            <a:ext cx="2885460" cy="562708"/>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B39DC5D-55C8-CD49-99C9-3BD5EA202FA3}"/>
                  </a:ext>
                </a:extLst>
              </p:cNvPr>
              <p:cNvSpPr/>
              <p:nvPr/>
            </p:nvSpPr>
            <p:spPr>
              <a:xfrm>
                <a:off x="5266251" y="2904746"/>
                <a:ext cx="1855123" cy="461665"/>
              </a:xfrm>
              <a:prstGeom prst="rect">
                <a:avLst/>
              </a:prstGeom>
            </p:spPr>
            <p:txBody>
              <a:bodyPr wrap="none">
                <a:noAutofit/>
              </a:bodyPr>
              <a:lstStyle/>
              <a:p>
                <a:pPr>
                  <a:spcBef>
                    <a:spcPts val="600"/>
                  </a:spcBef>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oMath>
                </a14:m>
                <a:r>
                  <a:rPr lang="en-US" sz="2400" dirty="0"/>
                  <a:t>~ N(0,500)</a:t>
                </a:r>
              </a:p>
            </p:txBody>
          </p:sp>
        </mc:Choice>
        <mc:Fallback xmlns="">
          <p:sp>
            <p:nvSpPr>
              <p:cNvPr id="16" name="Rectangle 15">
                <a:extLst>
                  <a:ext uri="{FF2B5EF4-FFF2-40B4-BE49-F238E27FC236}">
                    <a16:creationId xmlns:a16="http://schemas.microsoft.com/office/drawing/2014/main" xmlns:a14="http://schemas.microsoft.com/office/drawing/2010/main" xmlns="" id="{4B39DC5D-55C8-CD49-99C9-3BD5EA202FA3}"/>
                  </a:ext>
                </a:extLst>
              </p:cNvPr>
              <p:cNvSpPr>
                <a:spLocks noRot="1" noChangeAspect="1" noMove="1" noResize="1" noEditPoints="1" noAdjustHandles="1" noChangeArrowheads="1" noChangeShapeType="1" noTextEdit="1"/>
              </p:cNvSpPr>
              <p:nvPr/>
            </p:nvSpPr>
            <p:spPr>
              <a:xfrm>
                <a:off x="5266251" y="2904746"/>
                <a:ext cx="1855123" cy="461665"/>
              </a:xfrm>
              <a:prstGeom prst="rect">
                <a:avLst/>
              </a:prstGeom>
              <a:blipFill rotWithShape="0">
                <a:blip r:embed="rId8"/>
                <a:stretch>
                  <a:fillRect l="-987" t="-9333" r="-8882" b="-30667"/>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5840A95C-7FEC-0F48-8D13-B87D027CDA3E}"/>
              </a:ext>
            </a:extLst>
          </p:cNvPr>
          <p:cNvSpPr/>
          <p:nvPr/>
        </p:nvSpPr>
        <p:spPr>
          <a:xfrm>
            <a:off x="1431931" y="6987220"/>
            <a:ext cx="6260123" cy="376385"/>
          </a:xfrm>
          <a:prstGeom prst="rect">
            <a:avLst/>
          </a:prstGeom>
        </p:spPr>
        <p:txBody>
          <a:bodyPr wrap="square">
            <a:spAutoFit/>
          </a:bodyPr>
          <a:lstStyle/>
          <a:p>
            <a:r>
              <a:rPr lang="en-US" sz="1846" dirty="0"/>
              <a:t>We will need to add the squared term manually in </a:t>
            </a:r>
            <a:r>
              <a:rPr lang="en-US" sz="1846" dirty="0" err="1"/>
              <a:t>tswge</a:t>
            </a:r>
            <a:r>
              <a:rPr lang="en-US" sz="1846" dirty="0"/>
              <a:t> </a:t>
            </a:r>
          </a:p>
        </p:txBody>
      </p:sp>
      <p:pic>
        <p:nvPicPr>
          <p:cNvPr id="19" name="Picture 18">
            <a:extLst>
              <a:ext uri="{FF2B5EF4-FFF2-40B4-BE49-F238E27FC236}">
                <a16:creationId xmlns:a16="http://schemas.microsoft.com/office/drawing/2014/main" id="{CFB4C133-342C-664B-8B99-C97EF3E164C4}"/>
              </a:ext>
            </a:extLst>
          </p:cNvPr>
          <p:cNvPicPr>
            <a:picLocks noChangeAspect="1"/>
          </p:cNvPicPr>
          <p:nvPr/>
        </p:nvPicPr>
        <p:blipFill>
          <a:blip r:embed="rId9"/>
          <a:stretch>
            <a:fillRect/>
          </a:stretch>
        </p:blipFill>
        <p:spPr>
          <a:xfrm>
            <a:off x="465469" y="3775516"/>
            <a:ext cx="2187284" cy="1988915"/>
          </a:xfrm>
          <a:prstGeom prst="rect">
            <a:avLst/>
          </a:prstGeom>
        </p:spPr>
      </p:pic>
      <p:pic>
        <p:nvPicPr>
          <p:cNvPr id="20" name="Picture 19">
            <a:extLst>
              <a:ext uri="{FF2B5EF4-FFF2-40B4-BE49-F238E27FC236}">
                <a16:creationId xmlns:a16="http://schemas.microsoft.com/office/drawing/2014/main" id="{B437773F-06B1-2F46-9D9B-842F5E439FA7}"/>
              </a:ext>
            </a:extLst>
          </p:cNvPr>
          <p:cNvPicPr>
            <a:picLocks noChangeAspect="1"/>
          </p:cNvPicPr>
          <p:nvPr/>
        </p:nvPicPr>
        <p:blipFill>
          <a:blip r:embed="rId10"/>
          <a:stretch>
            <a:fillRect/>
          </a:stretch>
        </p:blipFill>
        <p:spPr>
          <a:xfrm>
            <a:off x="6260123" y="3775516"/>
            <a:ext cx="2187284" cy="1988915"/>
          </a:xfrm>
          <a:prstGeom prst="rect">
            <a:avLst/>
          </a:prstGeom>
        </p:spPr>
      </p:pic>
      <p:pic>
        <p:nvPicPr>
          <p:cNvPr id="12" name="Picture 11">
            <a:extLst>
              <a:ext uri="{FF2B5EF4-FFF2-40B4-BE49-F238E27FC236}">
                <a16:creationId xmlns:a16="http://schemas.microsoft.com/office/drawing/2014/main" id="{B46C80AD-8731-DA49-8BDE-2D324DA32CD8}"/>
              </a:ext>
            </a:extLst>
          </p:cNvPr>
          <p:cNvPicPr>
            <a:picLocks noChangeAspect="1"/>
          </p:cNvPicPr>
          <p:nvPr/>
        </p:nvPicPr>
        <p:blipFill>
          <a:blip r:embed="rId11"/>
          <a:stretch>
            <a:fillRect/>
          </a:stretch>
        </p:blipFill>
        <p:spPr>
          <a:xfrm>
            <a:off x="3254733" y="3775516"/>
            <a:ext cx="2301138" cy="1962736"/>
          </a:xfrm>
          <a:prstGeom prst="rect">
            <a:avLst/>
          </a:prstGeom>
        </p:spPr>
      </p:pic>
      <p:sp>
        <p:nvSpPr>
          <p:cNvPr id="13" name="Title 12"/>
          <p:cNvSpPr>
            <a:spLocks noGrp="1"/>
          </p:cNvSpPr>
          <p:nvPr>
            <p:ph type="title"/>
          </p:nvPr>
        </p:nvSpPr>
        <p:spPr>
          <a:xfrm>
            <a:off x="457200" y="228600"/>
            <a:ext cx="8229600" cy="1143000"/>
          </a:xfrm>
        </p:spPr>
        <p:txBody>
          <a:bodyPr>
            <a:noAutofit/>
          </a:bodyPr>
          <a:lstStyle/>
          <a:p>
            <a:pPr>
              <a:spcBef>
                <a:spcPts val="600"/>
              </a:spcBef>
            </a:pPr>
            <a:r>
              <a:rPr lang="en-US" sz="3600" dirty="0"/>
              <a:t>Deterministic Signal-Plus-Noise Models</a:t>
            </a:r>
          </a:p>
        </p:txBody>
      </p:sp>
      <p:sp>
        <p:nvSpPr>
          <p:cNvPr id="17" name="TextBox 16">
            <a:extLst>
              <a:ext uri="{FF2B5EF4-FFF2-40B4-BE49-F238E27FC236}">
                <a16:creationId xmlns:a16="http://schemas.microsoft.com/office/drawing/2014/main" id="{A86515CA-FA3B-B847-8DCF-D7FE791F80E9}"/>
              </a:ext>
            </a:extLst>
          </p:cNvPr>
          <p:cNvSpPr txBox="1"/>
          <p:nvPr/>
        </p:nvSpPr>
        <p:spPr>
          <a:xfrm>
            <a:off x="931273" y="3547646"/>
            <a:ext cx="1354727" cy="338554"/>
          </a:xfrm>
          <a:prstGeom prst="rect">
            <a:avLst/>
          </a:prstGeom>
          <a:noFill/>
        </p:spPr>
        <p:txBody>
          <a:bodyPr wrap="square" rtlCol="0">
            <a:noAutofit/>
          </a:bodyPr>
          <a:lstStyle/>
          <a:p>
            <a:pPr algn="ctr">
              <a:spcBef>
                <a:spcPts val="600"/>
              </a:spcBef>
            </a:pPr>
            <a:r>
              <a:rPr lang="en-US" sz="1600" dirty="0"/>
              <a:t>Realization</a:t>
            </a:r>
          </a:p>
        </p:txBody>
      </p:sp>
      <p:sp>
        <p:nvSpPr>
          <p:cNvPr id="21" name="TextBox 20">
            <a:extLst>
              <a:ext uri="{FF2B5EF4-FFF2-40B4-BE49-F238E27FC236}">
                <a16:creationId xmlns:a16="http://schemas.microsoft.com/office/drawing/2014/main" id="{B70B279F-C1C9-DF4D-958B-FCD82A656957}"/>
              </a:ext>
            </a:extLst>
          </p:cNvPr>
          <p:cNvSpPr txBox="1"/>
          <p:nvPr/>
        </p:nvSpPr>
        <p:spPr>
          <a:xfrm>
            <a:off x="3733800" y="3547646"/>
            <a:ext cx="1354727" cy="338554"/>
          </a:xfrm>
          <a:prstGeom prst="rect">
            <a:avLst/>
          </a:prstGeom>
          <a:noFill/>
        </p:spPr>
        <p:txBody>
          <a:bodyPr wrap="square" rtlCol="0">
            <a:noAutofit/>
          </a:bodyPr>
          <a:lstStyle/>
          <a:p>
            <a:pPr algn="ctr">
              <a:spcBef>
                <a:spcPts val="600"/>
              </a:spcBef>
            </a:pPr>
            <a:r>
              <a:rPr lang="en-US" sz="1600" dirty="0"/>
              <a:t>Signal</a:t>
            </a:r>
          </a:p>
        </p:txBody>
      </p:sp>
      <p:sp>
        <p:nvSpPr>
          <p:cNvPr id="22" name="TextBox 21">
            <a:extLst>
              <a:ext uri="{FF2B5EF4-FFF2-40B4-BE49-F238E27FC236}">
                <a16:creationId xmlns:a16="http://schemas.microsoft.com/office/drawing/2014/main" id="{08518920-C0AF-494A-9818-8A0ACC4045E5}"/>
              </a:ext>
            </a:extLst>
          </p:cNvPr>
          <p:cNvSpPr txBox="1"/>
          <p:nvPr/>
        </p:nvSpPr>
        <p:spPr>
          <a:xfrm>
            <a:off x="6722473" y="3547646"/>
            <a:ext cx="1354727" cy="338554"/>
          </a:xfrm>
          <a:prstGeom prst="rect">
            <a:avLst/>
          </a:prstGeom>
          <a:noFill/>
        </p:spPr>
        <p:txBody>
          <a:bodyPr wrap="square" rtlCol="0">
            <a:noAutofit/>
          </a:bodyPr>
          <a:lstStyle/>
          <a:p>
            <a:pPr algn="ctr">
              <a:spcBef>
                <a:spcPts val="600"/>
              </a:spcBef>
            </a:pPr>
            <a:r>
              <a:rPr lang="en-US" sz="1600" dirty="0"/>
              <a:t>Noise</a:t>
            </a:r>
          </a:p>
        </p:txBody>
      </p:sp>
    </p:spTree>
    <p:extLst>
      <p:ext uri="{BB962C8B-B14F-4D97-AF65-F5344CB8AC3E}">
        <p14:creationId xmlns:p14="http://schemas.microsoft.com/office/powerpoint/2010/main" val="29472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fade">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4" grpId="0"/>
      <p:bldP spid="17" grpId="0"/>
      <p:bldP spid="21" grpId="0"/>
      <p:bldP spid="2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FEDC-13AA-5342-B3FD-3B34C13BFA00}"/>
              </a:ext>
            </a:extLst>
          </p:cNvPr>
          <p:cNvSpPr>
            <a:spLocks noGrp="1"/>
          </p:cNvSpPr>
          <p:nvPr>
            <p:ph type="ctrTitle"/>
          </p:nvPr>
        </p:nvSpPr>
        <p:spPr/>
        <p:txBody>
          <a:bodyPr/>
          <a:lstStyle/>
          <a:p>
            <a:r>
              <a:rPr lang="en-US" dirty="0"/>
              <a:t>Seasonal Models, ARUMA and </a:t>
            </a:r>
            <a:r>
              <a:rPr lang="en-US" dirty="0" err="1"/>
              <a:t>tswge</a:t>
            </a:r>
            <a:endParaRPr lang="en-US" dirty="0"/>
          </a:p>
        </p:txBody>
      </p:sp>
    </p:spTree>
    <p:extLst>
      <p:ext uri="{BB962C8B-B14F-4D97-AF65-F5344CB8AC3E}">
        <p14:creationId xmlns:p14="http://schemas.microsoft.com/office/powerpoint/2010/main" val="3984770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57200" y="4430648"/>
            <a:ext cx="7398462" cy="723275"/>
          </a:xfrm>
          <a:prstGeom prst="rect">
            <a:avLst/>
          </a:prstGeom>
          <a:noFill/>
        </p:spPr>
        <p:txBody>
          <a:bodyPr wrap="square" rtlCol="0">
            <a:spAutoFit/>
          </a:bodyPr>
          <a:lstStyle/>
          <a:p>
            <a:pPr>
              <a:spcBef>
                <a:spcPts val="600"/>
              </a:spcBef>
            </a:pPr>
            <a:r>
              <a:rPr lang="en-US" dirty="0"/>
              <a:t>x2=gen.aruma.wge(n=80, phi=c(1,-.6),s=4,theta=-.5)</a:t>
            </a:r>
          </a:p>
          <a:p>
            <a:pPr>
              <a:spcBef>
                <a:spcPts val="600"/>
              </a:spcBef>
            </a:pPr>
            <a:r>
              <a:rPr lang="en-US" dirty="0"/>
              <a:t>plotts.sample.wge(x2)</a:t>
            </a:r>
          </a:p>
        </p:txBody>
      </p:sp>
      <p:sp>
        <p:nvSpPr>
          <p:cNvPr id="26" name="TextBox 25"/>
          <p:cNvSpPr txBox="1"/>
          <p:nvPr/>
        </p:nvSpPr>
        <p:spPr>
          <a:xfrm>
            <a:off x="457200" y="5600285"/>
            <a:ext cx="8018585" cy="723275"/>
          </a:xfrm>
          <a:prstGeom prst="rect">
            <a:avLst/>
          </a:prstGeom>
          <a:noFill/>
        </p:spPr>
        <p:txBody>
          <a:bodyPr wrap="square" rtlCol="0">
            <a:spAutoFit/>
          </a:bodyPr>
          <a:lstStyle/>
          <a:p>
            <a:pPr>
              <a:spcBef>
                <a:spcPts val="600"/>
              </a:spcBef>
            </a:pPr>
            <a:r>
              <a:rPr lang="en-US" dirty="0"/>
              <a:t>x3=gen.aruma.wge(n=180, phi=c(1,-.6),s=12,theta=-.5)</a:t>
            </a:r>
          </a:p>
          <a:p>
            <a:pPr>
              <a:spcBef>
                <a:spcPts val="600"/>
              </a:spcBef>
            </a:pPr>
            <a:r>
              <a:rPr lang="en-US" dirty="0"/>
              <a:t>plotts.sample.wge(x3,lag.max=48)</a:t>
            </a:r>
          </a:p>
        </p:txBody>
      </p:sp>
      <p:graphicFrame>
        <p:nvGraphicFramePr>
          <p:cNvPr id="6" name="Object 5"/>
          <p:cNvGraphicFramePr>
            <a:graphicFrameLocks noChangeAspect="1"/>
          </p:cNvGraphicFramePr>
          <p:nvPr>
            <p:extLst>
              <p:ext uri="{D42A27DB-BD31-4B8C-83A1-F6EECF244321}">
                <p14:modId xmlns:p14="http://schemas.microsoft.com/office/powerpoint/2010/main" val="1202213666"/>
              </p:ext>
            </p:extLst>
          </p:nvPr>
        </p:nvGraphicFramePr>
        <p:xfrm>
          <a:off x="533400" y="2951603"/>
          <a:ext cx="2286000" cy="339025"/>
        </p:xfrm>
        <a:graphic>
          <a:graphicData uri="http://schemas.openxmlformats.org/presentationml/2006/ole">
            <mc:AlternateContent xmlns:mc="http://schemas.openxmlformats.org/markup-compatibility/2006">
              <mc:Choice xmlns:v="urn:schemas-microsoft-com:vml" Requires="v">
                <p:oleObj spid="_x0000_s19257" name="Equation" r:id="rId4" imgW="2997000" imgH="444240" progId="Equation.DSMT4">
                  <p:embed/>
                </p:oleObj>
              </mc:Choice>
              <mc:Fallback>
                <p:oleObj name="Equation" r:id="rId4" imgW="2997000" imgH="444240" progId="Equation.DSMT4">
                  <p:embed/>
                  <p:pic>
                    <p:nvPicPr>
                      <p:cNvPr id="6" name="Object 5"/>
                      <p:cNvPicPr/>
                      <p:nvPr/>
                    </p:nvPicPr>
                    <p:blipFill>
                      <a:blip r:embed="rId5"/>
                      <a:stretch>
                        <a:fillRect/>
                      </a:stretch>
                    </p:blipFill>
                    <p:spPr>
                      <a:xfrm>
                        <a:off x="533400" y="2951603"/>
                        <a:ext cx="2286000" cy="339025"/>
                      </a:xfrm>
                      <a:prstGeom prst="rect">
                        <a:avLst/>
                      </a:prstGeom>
                      <a:ln>
                        <a:solidFill>
                          <a:schemeClr val="tx1"/>
                        </a:solidFill>
                      </a:ln>
                    </p:spPr>
                  </p:pic>
                </p:oleObj>
              </mc:Fallback>
            </mc:AlternateContent>
          </a:graphicData>
        </a:graphic>
      </p:graphicFrame>
      <p:sp>
        <p:nvSpPr>
          <p:cNvPr id="22" name="TextBox 21"/>
          <p:cNvSpPr txBox="1"/>
          <p:nvPr/>
        </p:nvSpPr>
        <p:spPr>
          <a:xfrm>
            <a:off x="457200" y="3287435"/>
            <a:ext cx="4866277" cy="723275"/>
          </a:xfrm>
          <a:prstGeom prst="rect">
            <a:avLst/>
          </a:prstGeom>
          <a:noFill/>
        </p:spPr>
        <p:txBody>
          <a:bodyPr wrap="square" rtlCol="0">
            <a:spAutoFit/>
          </a:bodyPr>
          <a:lstStyle/>
          <a:p>
            <a:pPr>
              <a:spcBef>
                <a:spcPts val="600"/>
              </a:spcBef>
            </a:pPr>
            <a:r>
              <a:rPr lang="en-US" dirty="0"/>
              <a:t>x1=gen.aruma.wge(n=80, s=4, sn = 5)</a:t>
            </a:r>
          </a:p>
          <a:p>
            <a:pPr>
              <a:spcBef>
                <a:spcPts val="600"/>
              </a:spcBef>
            </a:pPr>
            <a:r>
              <a:rPr lang="en-US" dirty="0"/>
              <a:t>plotts.sample.wge(x1)</a:t>
            </a:r>
          </a:p>
        </p:txBody>
      </p:sp>
      <p:graphicFrame>
        <p:nvGraphicFramePr>
          <p:cNvPr id="23" name="Object 22"/>
          <p:cNvGraphicFramePr>
            <a:graphicFrameLocks noChangeAspect="1"/>
          </p:cNvGraphicFramePr>
          <p:nvPr>
            <p:extLst>
              <p:ext uri="{D42A27DB-BD31-4B8C-83A1-F6EECF244321}">
                <p14:modId xmlns:p14="http://schemas.microsoft.com/office/powerpoint/2010/main" val="3665683327"/>
              </p:ext>
            </p:extLst>
          </p:nvPr>
        </p:nvGraphicFramePr>
        <p:xfrm>
          <a:off x="527587" y="5257800"/>
          <a:ext cx="4349213" cy="339025"/>
        </p:xfrm>
        <a:graphic>
          <a:graphicData uri="http://schemas.openxmlformats.org/presentationml/2006/ole">
            <mc:AlternateContent xmlns:mc="http://schemas.openxmlformats.org/markup-compatibility/2006">
              <mc:Choice xmlns:v="urn:schemas-microsoft-com:vml" Requires="v">
                <p:oleObj spid="_x0000_s19258" name="Equation" r:id="rId6" imgW="5702040" imgH="444240" progId="Equation.DSMT4">
                  <p:embed/>
                </p:oleObj>
              </mc:Choice>
              <mc:Fallback>
                <p:oleObj name="Equation" r:id="rId6" imgW="5702040" imgH="444240" progId="Equation.DSMT4">
                  <p:embed/>
                  <p:pic>
                    <p:nvPicPr>
                      <p:cNvPr id="23" name="Object 22"/>
                      <p:cNvPicPr/>
                      <p:nvPr/>
                    </p:nvPicPr>
                    <p:blipFill>
                      <a:blip r:embed="rId7"/>
                      <a:stretch>
                        <a:fillRect/>
                      </a:stretch>
                    </p:blipFill>
                    <p:spPr>
                      <a:xfrm>
                        <a:off x="527587" y="5257800"/>
                        <a:ext cx="4349213" cy="339025"/>
                      </a:xfrm>
                      <a:prstGeom prst="rect">
                        <a:avLst/>
                      </a:prstGeom>
                      <a:ln>
                        <a:solidFill>
                          <a:schemeClr val="tx1"/>
                        </a:solidFill>
                      </a:ln>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541453279"/>
              </p:ext>
            </p:extLst>
          </p:nvPr>
        </p:nvGraphicFramePr>
        <p:xfrm>
          <a:off x="519193" y="4093347"/>
          <a:ext cx="4281407" cy="339025"/>
        </p:xfrm>
        <a:graphic>
          <a:graphicData uri="http://schemas.openxmlformats.org/presentationml/2006/ole">
            <mc:AlternateContent xmlns:mc="http://schemas.openxmlformats.org/markup-compatibility/2006">
              <mc:Choice xmlns:v="urn:schemas-microsoft-com:vml" Requires="v">
                <p:oleObj spid="_x0000_s19259" name="Equation" r:id="rId8" imgW="5613120" imgH="444240" progId="Equation.DSMT4">
                  <p:embed/>
                </p:oleObj>
              </mc:Choice>
              <mc:Fallback>
                <p:oleObj name="Equation" r:id="rId8" imgW="5613120" imgH="444240" progId="Equation.DSMT4">
                  <p:embed/>
                  <p:pic>
                    <p:nvPicPr>
                      <p:cNvPr id="28" name="Object 27"/>
                      <p:cNvPicPr/>
                      <p:nvPr/>
                    </p:nvPicPr>
                    <p:blipFill>
                      <a:blip r:embed="rId9"/>
                      <a:stretch>
                        <a:fillRect/>
                      </a:stretch>
                    </p:blipFill>
                    <p:spPr>
                      <a:xfrm>
                        <a:off x="519193" y="4093347"/>
                        <a:ext cx="4281407" cy="339025"/>
                      </a:xfrm>
                      <a:prstGeom prst="rect">
                        <a:avLst/>
                      </a:prstGeom>
                      <a:ln>
                        <a:solidFill>
                          <a:schemeClr val="tx1"/>
                        </a:solidFill>
                      </a:ln>
                    </p:spPr>
                  </p:pic>
                </p:oleObj>
              </mc:Fallback>
            </mc:AlternateContent>
          </a:graphicData>
        </a:graphic>
      </p:graphicFrame>
      <p:sp>
        <p:nvSpPr>
          <p:cNvPr id="11" name="TextBox 10"/>
          <p:cNvSpPr txBox="1"/>
          <p:nvPr/>
        </p:nvSpPr>
        <p:spPr>
          <a:xfrm>
            <a:off x="457200" y="304800"/>
            <a:ext cx="4572000" cy="523220"/>
          </a:xfrm>
          <a:prstGeom prst="rect">
            <a:avLst/>
          </a:prstGeom>
          <a:noFill/>
        </p:spPr>
        <p:txBody>
          <a:bodyPr wrap="square" rtlCol="0">
            <a:noAutofit/>
          </a:bodyPr>
          <a:lstStyle/>
          <a:p>
            <a:pPr>
              <a:spcBef>
                <a:spcPts val="600"/>
              </a:spcBef>
            </a:pPr>
            <a:r>
              <a:rPr lang="en-US" sz="2800" b="1" dirty="0">
                <a:solidFill>
                  <a:srgbClr val="00B050"/>
                </a:solidFill>
              </a:rPr>
              <a:t>tswge demo</a:t>
            </a:r>
          </a:p>
        </p:txBody>
      </p:sp>
      <p:sp>
        <p:nvSpPr>
          <p:cNvPr id="12" name="TextBox 11"/>
          <p:cNvSpPr txBox="1"/>
          <p:nvPr/>
        </p:nvSpPr>
        <p:spPr>
          <a:xfrm>
            <a:off x="457200" y="838201"/>
            <a:ext cx="8166042" cy="1975338"/>
          </a:xfrm>
          <a:prstGeom prst="rect">
            <a:avLst/>
          </a:prstGeom>
          <a:noFill/>
        </p:spPr>
        <p:txBody>
          <a:bodyPr wrap="square" rtlCol="0">
            <a:noAutofit/>
          </a:bodyPr>
          <a:lstStyle/>
          <a:p>
            <a:pPr>
              <a:spcBef>
                <a:spcPts val="600"/>
              </a:spcBef>
            </a:pPr>
            <a:r>
              <a:rPr lang="en-US" dirty="0"/>
              <a:t>Below, we use the tswge commands. </a:t>
            </a:r>
          </a:p>
          <a:p>
            <a:pPr marL="285750" indent="-285750">
              <a:spcBef>
                <a:spcPts val="600"/>
              </a:spcBef>
              <a:buFont typeface="Arial" panose="020B0604020202020204" pitchFamily="34" charset="0"/>
              <a:buChar char="•"/>
            </a:pPr>
            <a:r>
              <a:rPr lang="en-US" dirty="0"/>
              <a:t>gen.aruma.wge (to generate realizations from seasonal models) </a:t>
            </a:r>
          </a:p>
          <a:p>
            <a:pPr marL="285750" indent="-285750">
              <a:spcBef>
                <a:spcPts val="600"/>
              </a:spcBef>
              <a:buFont typeface="Arial" panose="020B0604020202020204" pitchFamily="34" charset="0"/>
              <a:buChar char="•"/>
            </a:pPr>
            <a:r>
              <a:rPr lang="en-US" dirty="0"/>
              <a:t>plotts.sample.wge to plot the realizations, sample autocorrelations, and spectral estimates.</a:t>
            </a:r>
          </a:p>
          <a:p>
            <a:pPr marL="285750" indent="-285750">
              <a:spcBef>
                <a:spcPts val="600"/>
              </a:spcBef>
              <a:buFont typeface="Arial" panose="020B0604020202020204" pitchFamily="34" charset="0"/>
              <a:buChar char="•"/>
            </a:pPr>
            <a:r>
              <a:rPr lang="en-US" dirty="0"/>
              <a:t>We recommend running these commands several times to get a better idea of the typical behavior</a:t>
            </a:r>
          </a:p>
        </p:txBody>
      </p:sp>
    </p:spTree>
    <p:extLst>
      <p:ext uri="{BB962C8B-B14F-4D97-AF65-F5344CB8AC3E}">
        <p14:creationId xmlns:p14="http://schemas.microsoft.com/office/powerpoint/2010/main" val="297611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2" grpId="0"/>
      <p:bldP spid="12" grpId="0" uiExpand="1"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878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08E7-060E-F845-AFD6-F285253CC0F2}"/>
              </a:ext>
            </a:extLst>
          </p:cNvPr>
          <p:cNvSpPr>
            <a:spLocks noGrp="1"/>
          </p:cNvSpPr>
          <p:nvPr>
            <p:ph type="ctrTitle"/>
          </p:nvPr>
        </p:nvSpPr>
        <p:spPr/>
        <p:txBody>
          <a:bodyPr/>
          <a:lstStyle/>
          <a:p>
            <a:r>
              <a:rPr lang="en-US" dirty="0"/>
              <a:t>Stationarize an ARUMA</a:t>
            </a:r>
          </a:p>
        </p:txBody>
      </p:sp>
    </p:spTree>
    <p:extLst>
      <p:ext uri="{BB962C8B-B14F-4D97-AF65-F5344CB8AC3E}">
        <p14:creationId xmlns:p14="http://schemas.microsoft.com/office/powerpoint/2010/main" val="29363761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A6714E-93B3-1A40-B761-8986CADA759C}"/>
              </a:ext>
            </a:extLst>
          </p:cNvPr>
          <p:cNvPicPr>
            <a:picLocks noChangeAspect="1"/>
          </p:cNvPicPr>
          <p:nvPr/>
        </p:nvPicPr>
        <p:blipFill rotWithShape="1">
          <a:blip r:embed="rId4"/>
          <a:stretch/>
        </p:blipFill>
        <p:spPr>
          <a:xfrm>
            <a:off x="457200" y="2818527"/>
            <a:ext cx="4894593" cy="3474720"/>
          </a:xfrm>
          <a:prstGeom prst="rect">
            <a:avLst/>
          </a:prstGeom>
        </p:spPr>
      </p:pic>
      <p:sp>
        <p:nvSpPr>
          <p:cNvPr id="25" name="Rectangle 24">
            <a:extLst>
              <a:ext uri="{FF2B5EF4-FFF2-40B4-BE49-F238E27FC236}">
                <a16:creationId xmlns:a16="http://schemas.microsoft.com/office/drawing/2014/main" id="{61DE663F-4A43-FD44-8E06-55BF44E9B66D}"/>
              </a:ext>
            </a:extLst>
          </p:cNvPr>
          <p:cNvSpPr/>
          <p:nvPr/>
        </p:nvSpPr>
        <p:spPr>
          <a:xfrm>
            <a:off x="457200" y="2001822"/>
            <a:ext cx="8431924" cy="771358"/>
          </a:xfrm>
          <a:prstGeom prst="rect">
            <a:avLst/>
          </a:prstGeom>
        </p:spPr>
        <p:txBody>
          <a:bodyPr wrap="square">
            <a:noAutofit/>
          </a:bodyPr>
          <a:lstStyle/>
          <a:p>
            <a:pPr lvl="0"/>
            <a:r>
              <a:rPr lang="en-US" sz="1400" dirty="0">
                <a:solidFill>
                  <a:srgbClr val="000000"/>
                </a:solidFill>
              </a:rPr>
              <a:t>x=gen.aruma.wge(n=80, s=4, sn = 81) #tswge function to generate ARIMA and Seasonal Models</a:t>
            </a:r>
          </a:p>
          <a:p>
            <a:pPr lvl="0"/>
            <a:r>
              <a:rPr lang="en-US" sz="1400" dirty="0">
                <a:solidFill>
                  <a:srgbClr val="000000"/>
                </a:solidFill>
              </a:rPr>
              <a:t>Dif </a:t>
            </a:r>
            <a:r>
              <a:rPr lang="en-US" sz="1400" dirty="0">
                <a:solidFill>
                  <a:srgbClr val="000000"/>
                </a:solidFill>
                <a:latin typeface="Arial" charset="0"/>
              </a:rPr>
              <a:t>= artrans.wge(x,c(0,0,0,1)) #Take out the (1-B^4)</a:t>
            </a:r>
          </a:p>
          <a:p>
            <a:pPr defTabSz="844083" fontAlgn="base">
              <a:defRPr/>
            </a:pPr>
            <a:r>
              <a:rPr lang="en-US" sz="1400" dirty="0">
                <a:solidFill>
                  <a:srgbClr val="000000"/>
                </a:solidFill>
                <a:latin typeface="Arial" charset="0"/>
              </a:rPr>
              <a:t>aic5.wge(Dif) #Check the structure of the noise</a:t>
            </a:r>
          </a:p>
          <a:p>
            <a:pPr defTabSz="844083" fontAlgn="base">
              <a:defRPr/>
            </a:pPr>
            <a:endParaRPr lang="en-US" sz="1400" dirty="0">
              <a:solidFill>
                <a:srgbClr val="000000"/>
              </a:solidFill>
              <a:latin typeface="Arial" charset="0"/>
            </a:endParaRPr>
          </a:p>
        </p:txBody>
      </p:sp>
      <p:graphicFrame>
        <p:nvGraphicFramePr>
          <p:cNvPr id="10" name="Object 9">
            <a:extLst>
              <a:ext uri="{FF2B5EF4-FFF2-40B4-BE49-F238E27FC236}">
                <a16:creationId xmlns:a16="http://schemas.microsoft.com/office/drawing/2014/main" id="{F9964460-4EE2-C24D-80D4-25422B1E8D36}"/>
              </a:ext>
            </a:extLst>
          </p:cNvPr>
          <p:cNvGraphicFramePr>
            <a:graphicFrameLocks noChangeAspect="1"/>
          </p:cNvGraphicFramePr>
          <p:nvPr>
            <p:extLst>
              <p:ext uri="{D42A27DB-BD31-4B8C-83A1-F6EECF244321}">
                <p14:modId xmlns:p14="http://schemas.microsoft.com/office/powerpoint/2010/main" val="2091198709"/>
              </p:ext>
            </p:extLst>
          </p:nvPr>
        </p:nvGraphicFramePr>
        <p:xfrm>
          <a:off x="3429000" y="1466245"/>
          <a:ext cx="1733933" cy="410668"/>
        </p:xfrm>
        <a:graphic>
          <a:graphicData uri="http://schemas.openxmlformats.org/presentationml/2006/ole">
            <mc:AlternateContent xmlns:mc="http://schemas.openxmlformats.org/markup-compatibility/2006">
              <mc:Choice xmlns:v="urn:schemas-microsoft-com:vml" Requires="v">
                <p:oleObj spid="_x0000_s19733" name="Equation" r:id="rId5" imgW="2412720" imgH="571320" progId="Equation.DSMT4">
                  <p:embed/>
                </p:oleObj>
              </mc:Choice>
              <mc:Fallback>
                <p:oleObj name="Equation" r:id="rId5" imgW="2412720" imgH="571320" progId="Equation.DSMT4">
                  <p:embed/>
                  <p:pic>
                    <p:nvPicPr>
                      <p:cNvPr id="10" name="Object 9">
                        <a:extLst>
                          <a:ext uri="{FF2B5EF4-FFF2-40B4-BE49-F238E27FC236}">
                            <a16:creationId xmlns:a16="http://schemas.microsoft.com/office/drawing/2014/main" id="{F9964460-4EE2-C24D-80D4-25422B1E8D36}"/>
                          </a:ext>
                        </a:extLst>
                      </p:cNvPr>
                      <p:cNvPicPr/>
                      <p:nvPr/>
                    </p:nvPicPr>
                    <p:blipFill>
                      <a:blip r:embed="rId6"/>
                      <a:stretch>
                        <a:fillRect/>
                      </a:stretch>
                    </p:blipFill>
                    <p:spPr>
                      <a:xfrm>
                        <a:off x="3429000" y="1466245"/>
                        <a:ext cx="1733933" cy="410668"/>
                      </a:xfrm>
                      <a:prstGeom prst="rect">
                        <a:avLst/>
                      </a:prstGeom>
                      <a:ln w="38100">
                        <a:solidFill>
                          <a:srgbClr val="FF0000"/>
                        </a:solidFill>
                      </a:ln>
                    </p:spPr>
                  </p:pic>
                </p:oleObj>
              </mc:Fallback>
            </mc:AlternateContent>
          </a:graphicData>
        </a:graphic>
      </p:graphicFrame>
      <p:sp>
        <p:nvSpPr>
          <p:cNvPr id="13" name="TextBox 12">
            <a:extLst>
              <a:ext uri="{FF2B5EF4-FFF2-40B4-BE49-F238E27FC236}">
                <a16:creationId xmlns:a16="http://schemas.microsoft.com/office/drawing/2014/main" id="{2A3511CD-2713-D341-827B-9BE7D081EF39}"/>
              </a:ext>
            </a:extLst>
          </p:cNvPr>
          <p:cNvSpPr txBox="1"/>
          <p:nvPr/>
        </p:nvSpPr>
        <p:spPr>
          <a:xfrm>
            <a:off x="4191000" y="6507144"/>
            <a:ext cx="4572001" cy="234463"/>
          </a:xfrm>
          <a:prstGeom prst="rect">
            <a:avLst/>
          </a:prstGeom>
          <a:noFill/>
        </p:spPr>
        <p:txBody>
          <a:bodyPr wrap="square" rtlCol="0">
            <a:noAutofit/>
          </a:bodyPr>
          <a:lstStyle/>
          <a:p>
            <a:pPr>
              <a:spcBef>
                <a:spcPts val="600"/>
              </a:spcBef>
            </a:pPr>
            <a:r>
              <a:rPr lang="en-US" sz="1200" dirty="0"/>
              <a:t>* We will estimate the coefficients of these models in a later unit.</a:t>
            </a:r>
          </a:p>
        </p:txBody>
      </p:sp>
      <p:sp>
        <p:nvSpPr>
          <p:cNvPr id="4" name="Title 3"/>
          <p:cNvSpPr>
            <a:spLocks noGrp="1"/>
          </p:cNvSpPr>
          <p:nvPr>
            <p:ph type="title"/>
          </p:nvPr>
        </p:nvSpPr>
        <p:spPr>
          <a:xfrm>
            <a:off x="457200" y="228600"/>
            <a:ext cx="8229600" cy="1143000"/>
          </a:xfrm>
        </p:spPr>
        <p:txBody>
          <a:bodyPr/>
          <a:lstStyle/>
          <a:p>
            <a:r>
              <a:rPr lang="en-US" sz="3200" dirty="0" err="1">
                <a:latin typeface="Arial" charset="0"/>
              </a:rPr>
              <a:t>Stationarize</a:t>
            </a:r>
            <a:r>
              <a:rPr lang="en-US" sz="3200" dirty="0">
                <a:latin typeface="Arial" charset="0"/>
              </a:rPr>
              <a:t> Quarterly Data: </a:t>
            </a:r>
            <a:br>
              <a:rPr lang="en-US" sz="3200" dirty="0">
                <a:latin typeface="Arial" charset="0"/>
              </a:rPr>
            </a:br>
            <a:r>
              <a:rPr lang="en-US" sz="3200" dirty="0">
                <a:latin typeface="Arial" charset="0"/>
              </a:rPr>
              <a:t>Taking out the (1 – </a:t>
            </a:r>
            <a:r>
              <a:rPr lang="en-US" sz="3200" i="1" dirty="0">
                <a:latin typeface="Arial" charset="0"/>
              </a:rPr>
              <a:t>B</a:t>
            </a:r>
            <a:r>
              <a:rPr lang="en-US" sz="3200" baseline="30000" dirty="0">
                <a:latin typeface="Arial" charset="0"/>
              </a:rPr>
              <a:t>4</a:t>
            </a:r>
            <a:r>
              <a:rPr lang="en-US" sz="3200" dirty="0">
                <a:latin typeface="Arial" charset="0"/>
              </a:rPr>
              <a:t>)</a:t>
            </a:r>
            <a:endParaRPr lang="en-US" sz="3200" dirty="0"/>
          </a:p>
        </p:txBody>
      </p:sp>
      <p:pic>
        <p:nvPicPr>
          <p:cNvPr id="20" name="Picture 19">
            <a:extLst>
              <a:ext uri="{FF2B5EF4-FFF2-40B4-BE49-F238E27FC236}">
                <a16:creationId xmlns:a16="http://schemas.microsoft.com/office/drawing/2014/main" id="{D741C9E7-2141-C540-A51C-37FD5383E9D4}"/>
              </a:ext>
            </a:extLst>
          </p:cNvPr>
          <p:cNvPicPr>
            <a:picLocks noChangeAspect="1"/>
          </p:cNvPicPr>
          <p:nvPr/>
        </p:nvPicPr>
        <p:blipFill>
          <a:blip r:embed="rId7"/>
          <a:stretch>
            <a:fillRect/>
          </a:stretch>
        </p:blipFill>
        <p:spPr>
          <a:xfrm>
            <a:off x="5715000" y="3413502"/>
            <a:ext cx="2679838" cy="1600282"/>
          </a:xfrm>
          <a:prstGeom prst="rect">
            <a:avLst/>
          </a:prstGeom>
        </p:spPr>
      </p:pic>
      <p:cxnSp>
        <p:nvCxnSpPr>
          <p:cNvPr id="21" name="Straight Arrow Connector 20">
            <a:extLst>
              <a:ext uri="{FF2B5EF4-FFF2-40B4-BE49-F238E27FC236}">
                <a16:creationId xmlns:a16="http://schemas.microsoft.com/office/drawing/2014/main" id="{AF2663EC-5824-DD47-BAF4-506E470A225C}"/>
              </a:ext>
            </a:extLst>
          </p:cNvPr>
          <p:cNvCxnSpPr>
            <a:cxnSpLocks/>
            <a:endCxn id="22" idx="1"/>
          </p:cNvCxnSpPr>
          <p:nvPr/>
        </p:nvCxnSpPr>
        <p:spPr bwMode="auto">
          <a:xfrm flipV="1">
            <a:off x="2762250" y="4005580"/>
            <a:ext cx="2830830" cy="854712"/>
          </a:xfrm>
          <a:prstGeom prst="straightConnector1">
            <a:avLst/>
          </a:prstGeom>
          <a:noFill/>
          <a:ln w="25400" cap="flat" cmpd="sng" algn="ctr">
            <a:solidFill>
              <a:srgbClr val="FC0000"/>
            </a:solidFill>
            <a:prstDash val="solid"/>
            <a:round/>
            <a:headEnd type="none" w="med" len="med"/>
            <a:tailEnd type="triangle"/>
          </a:ln>
          <a:effectLst/>
        </p:spPr>
      </p:cxnSp>
      <p:sp>
        <p:nvSpPr>
          <p:cNvPr id="22" name="Rectangle 21">
            <a:extLst>
              <a:ext uri="{FF2B5EF4-FFF2-40B4-BE49-F238E27FC236}">
                <a16:creationId xmlns:a16="http://schemas.microsoft.com/office/drawing/2014/main" id="{ED1A640F-E8F6-C643-8F50-A3ED0C978964}"/>
              </a:ext>
            </a:extLst>
          </p:cNvPr>
          <p:cNvSpPr/>
          <p:nvPr/>
        </p:nvSpPr>
        <p:spPr bwMode="auto">
          <a:xfrm>
            <a:off x="5593080" y="3896360"/>
            <a:ext cx="2545814" cy="218440"/>
          </a:xfrm>
          <a:prstGeom prst="rect">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23" name="TextBox 22">
            <a:extLst>
              <a:ext uri="{FF2B5EF4-FFF2-40B4-BE49-F238E27FC236}">
                <a16:creationId xmlns:a16="http://schemas.microsoft.com/office/drawing/2014/main" id="{4D38B00F-9A92-8C42-B653-3514E852B522}"/>
              </a:ext>
            </a:extLst>
          </p:cNvPr>
          <p:cNvSpPr txBox="1"/>
          <p:nvPr/>
        </p:nvSpPr>
        <p:spPr>
          <a:xfrm>
            <a:off x="8168640" y="3848100"/>
            <a:ext cx="210153" cy="291170"/>
          </a:xfrm>
          <a:prstGeom prst="rect">
            <a:avLst/>
          </a:prstGeom>
          <a:noFill/>
        </p:spPr>
        <p:txBody>
          <a:bodyPr wrap="square" rtlCol="0">
            <a:noAutofit/>
          </a:bodyPr>
          <a:lstStyle/>
          <a:p>
            <a:pPr>
              <a:spcBef>
                <a:spcPts val="600"/>
              </a:spcBef>
            </a:pPr>
            <a:r>
              <a:rPr lang="en-US" sz="1400" dirty="0"/>
              <a:t>*</a:t>
            </a:r>
          </a:p>
        </p:txBody>
      </p:sp>
    </p:spTree>
    <p:extLst>
      <p:ext uri="{BB962C8B-B14F-4D97-AF65-F5344CB8AC3E}">
        <p14:creationId xmlns:p14="http://schemas.microsoft.com/office/powerpoint/2010/main" val="50404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animBg="1"/>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1A466D3-481F-5B40-A036-E47CA5F2223E}"/>
              </a:ext>
            </a:extLst>
          </p:cNvPr>
          <p:cNvPicPr>
            <a:picLocks noChangeAspect="1"/>
          </p:cNvPicPr>
          <p:nvPr/>
        </p:nvPicPr>
        <p:blipFill>
          <a:blip r:embed="rId3"/>
          <a:stretch>
            <a:fillRect/>
          </a:stretch>
        </p:blipFill>
        <p:spPr>
          <a:xfrm>
            <a:off x="5707380" y="3378980"/>
            <a:ext cx="2730640" cy="1638384"/>
          </a:xfrm>
          <a:prstGeom prst="rect">
            <a:avLst/>
          </a:prstGeom>
        </p:spPr>
      </p:pic>
      <p:pic>
        <p:nvPicPr>
          <p:cNvPr id="4" name="Picture 3">
            <a:extLst>
              <a:ext uri="{FF2B5EF4-FFF2-40B4-BE49-F238E27FC236}">
                <a16:creationId xmlns:a16="http://schemas.microsoft.com/office/drawing/2014/main" id="{01E2CA77-0378-0445-AAA5-6F9D883D3ED6}"/>
              </a:ext>
            </a:extLst>
          </p:cNvPr>
          <p:cNvPicPr>
            <a:picLocks noChangeAspect="1"/>
          </p:cNvPicPr>
          <p:nvPr/>
        </p:nvPicPr>
        <p:blipFill rotWithShape="1">
          <a:blip r:embed="rId4"/>
          <a:stretch/>
        </p:blipFill>
        <p:spPr>
          <a:xfrm>
            <a:off x="457200" y="2818527"/>
            <a:ext cx="4894593" cy="3474720"/>
          </a:xfrm>
          <a:prstGeom prst="rect">
            <a:avLst/>
          </a:prstGeom>
        </p:spPr>
      </p:pic>
      <p:sp>
        <p:nvSpPr>
          <p:cNvPr id="25" name="Rectangle 24">
            <a:extLst>
              <a:ext uri="{FF2B5EF4-FFF2-40B4-BE49-F238E27FC236}">
                <a16:creationId xmlns:a16="http://schemas.microsoft.com/office/drawing/2014/main" id="{61DE663F-4A43-FD44-8E06-55BF44E9B66D}"/>
              </a:ext>
            </a:extLst>
          </p:cNvPr>
          <p:cNvSpPr/>
          <p:nvPr/>
        </p:nvSpPr>
        <p:spPr>
          <a:xfrm>
            <a:off x="457200" y="2001822"/>
            <a:ext cx="8099809" cy="736260"/>
          </a:xfrm>
          <a:prstGeom prst="rect">
            <a:avLst/>
          </a:prstGeom>
        </p:spPr>
        <p:txBody>
          <a:bodyPr wrap="square">
            <a:noAutofit/>
          </a:bodyPr>
          <a:lstStyle/>
          <a:p>
            <a:pPr lvl="0"/>
            <a:r>
              <a:rPr lang="en-US" sz="1400" dirty="0">
                <a:solidFill>
                  <a:srgbClr val="000000"/>
                </a:solidFill>
              </a:rPr>
              <a:t>x=gen.aruma.wge(n=80, phi = c(.4,.6,-.74), theta = c(-.7), s=12, sn = 31)</a:t>
            </a:r>
          </a:p>
          <a:p>
            <a:pPr lvl="0"/>
            <a:r>
              <a:rPr lang="en-US" sz="1400" dirty="0">
                <a:solidFill>
                  <a:srgbClr val="000000"/>
                </a:solidFill>
              </a:rPr>
              <a:t>Dif = artrans.wge(x,c(rep(0,11),1)) #Take out the (1-B^12)</a:t>
            </a:r>
          </a:p>
          <a:p>
            <a:pPr lvl="0"/>
            <a:r>
              <a:rPr lang="en-US" sz="1400" dirty="0">
                <a:solidFill>
                  <a:srgbClr val="000000"/>
                </a:solidFill>
              </a:rPr>
              <a:t>aic5.wge(Dif) #Check the structure of the noise</a:t>
            </a:r>
            <a:endParaRPr lang="en-US" sz="1400" dirty="0">
              <a:solidFill>
                <a:srgbClr val="000000"/>
              </a:solidFill>
              <a:latin typeface="Arial" charset="0"/>
            </a:endParaRPr>
          </a:p>
        </p:txBody>
      </p:sp>
      <p:sp>
        <p:nvSpPr>
          <p:cNvPr id="2" name="Rectangle 1">
            <a:extLst>
              <a:ext uri="{FF2B5EF4-FFF2-40B4-BE49-F238E27FC236}">
                <a16:creationId xmlns:a16="http://schemas.microsoft.com/office/drawing/2014/main" id="{64E14DD5-F353-2F4F-8FB2-2195A24355D2}"/>
              </a:ext>
            </a:extLst>
          </p:cNvPr>
          <p:cNvSpPr/>
          <p:nvPr/>
        </p:nvSpPr>
        <p:spPr>
          <a:xfrm>
            <a:off x="1450730" y="1424831"/>
            <a:ext cx="6626469" cy="490134"/>
          </a:xfrm>
          <a:prstGeom prst="rect">
            <a:avLst/>
          </a:prstGeom>
        </p:spPr>
        <p:txBody>
          <a:bodyPr wrap="square">
            <a:noAutofit/>
          </a:bodyPr>
          <a:lstStyle/>
          <a:p>
            <a:pPr>
              <a:spcBef>
                <a:spcPts val="600"/>
              </a:spcBef>
            </a:pPr>
            <a:r>
              <a:rPr lang="en-US" sz="2585" dirty="0">
                <a:latin typeface="Times New Roman" panose="02020603050405020304" pitchFamily="18" charset="0"/>
                <a:cs typeface="Times New Roman" panose="02020603050405020304" pitchFamily="18" charset="0"/>
              </a:rPr>
              <a:t>(1 </a:t>
            </a:r>
            <a:r>
              <a:rPr lang="en-US" sz="2585" i="1" dirty="0">
                <a:latin typeface="Times New Roman" panose="02020603050405020304" pitchFamily="18" charset="0"/>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.4</a:t>
            </a:r>
            <a:r>
              <a:rPr lang="en-US" sz="2585" i="1" dirty="0">
                <a:latin typeface="Times New Roman" panose="02020603050405020304" pitchFamily="18" charset="0"/>
                <a:cs typeface="Times New Roman" panose="02020603050405020304" pitchFamily="18" charset="0"/>
              </a:rPr>
              <a:t>B </a:t>
            </a:r>
            <a:r>
              <a:rPr lang="en-US" sz="2585" dirty="0">
                <a:latin typeface="Symbol" panose="05050102010706020507" pitchFamily="18" charset="2"/>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.6</a:t>
            </a:r>
            <a:r>
              <a:rPr lang="en-US" sz="2585" i="1" dirty="0">
                <a:latin typeface="Times New Roman" panose="02020603050405020304" pitchFamily="18" charset="0"/>
                <a:cs typeface="Times New Roman" panose="02020603050405020304" pitchFamily="18" charset="0"/>
              </a:rPr>
              <a:t>B</a:t>
            </a:r>
            <a:r>
              <a:rPr lang="en-US" sz="2585" baseline="30000" dirty="0">
                <a:latin typeface="Times New Roman" panose="02020603050405020304" pitchFamily="18" charset="0"/>
                <a:cs typeface="Times New Roman" panose="02020603050405020304" pitchFamily="18" charset="0"/>
              </a:rPr>
              <a:t>2 </a:t>
            </a:r>
            <a:r>
              <a:rPr lang="en-US" sz="2585" i="1" dirty="0">
                <a:latin typeface="Times New Roman" panose="02020603050405020304" pitchFamily="18" charset="0"/>
                <a:cs typeface="Times New Roman" panose="02020603050405020304" pitchFamily="18" charset="0"/>
              </a:rPr>
              <a:t>+ </a:t>
            </a:r>
            <a:r>
              <a:rPr lang="en-US" sz="2585" dirty="0">
                <a:latin typeface="Times New Roman" panose="02020603050405020304" pitchFamily="18" charset="0"/>
                <a:cs typeface="Times New Roman" panose="02020603050405020304" pitchFamily="18" charset="0"/>
              </a:rPr>
              <a:t>.74</a:t>
            </a:r>
            <a:r>
              <a:rPr lang="en-US" sz="2585" i="1" dirty="0">
                <a:latin typeface="Times New Roman" panose="02020603050405020304" pitchFamily="18" charset="0"/>
                <a:cs typeface="Times New Roman" panose="02020603050405020304" pitchFamily="18" charset="0"/>
              </a:rPr>
              <a:t>B</a:t>
            </a:r>
            <a:r>
              <a:rPr lang="en-US" sz="2585" i="1" baseline="30000" dirty="0">
                <a:latin typeface="Times New Roman" panose="02020603050405020304" pitchFamily="18" charset="0"/>
                <a:cs typeface="Times New Roman" panose="02020603050405020304" pitchFamily="18" charset="0"/>
              </a:rPr>
              <a:t>3</a:t>
            </a: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B</a:t>
            </a:r>
            <a:r>
              <a:rPr lang="en-US" sz="2585" i="1" baseline="30000" dirty="0">
                <a:latin typeface="Times New Roman" panose="02020603050405020304" pitchFamily="18" charset="0"/>
                <a:cs typeface="Times New Roman" panose="02020603050405020304" pitchFamily="18" charset="0"/>
              </a:rPr>
              <a:t>12</a:t>
            </a:r>
            <a:r>
              <a:rPr lang="en-US" sz="2585" dirty="0">
                <a:latin typeface="Times New Roman" panose="02020603050405020304" pitchFamily="18" charset="0"/>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X</a:t>
            </a:r>
            <a:r>
              <a:rPr lang="en-US" sz="2585" i="1" baseline="-25000" dirty="0">
                <a:latin typeface="Times New Roman" panose="02020603050405020304" pitchFamily="18" charset="0"/>
                <a:cs typeface="Times New Roman" panose="02020603050405020304" pitchFamily="18" charset="0"/>
              </a:rPr>
              <a:t>t</a:t>
            </a:r>
            <a:r>
              <a:rPr lang="en-US" sz="2585" dirty="0">
                <a:latin typeface="Times New Roman" panose="02020603050405020304" pitchFamily="18" charset="0"/>
                <a:cs typeface="Times New Roman" panose="02020603050405020304" pitchFamily="18" charset="0"/>
              </a:rPr>
              <a:t> = (1 + .7</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dirty="0">
                <a:latin typeface="Times New Roman" panose="02020603050405020304" pitchFamily="18" charset="0"/>
                <a:cs typeface="Times New Roman" panose="02020603050405020304" pitchFamily="18" charset="0"/>
              </a:rPr>
              <a:t>a</a:t>
            </a:r>
            <a:r>
              <a:rPr lang="en-US" sz="2585" i="1" baseline="-25000" dirty="0">
                <a:latin typeface="Times New Roman" panose="02020603050405020304" pitchFamily="18" charset="0"/>
                <a:cs typeface="Times New Roman" panose="02020603050405020304" pitchFamily="18" charset="0"/>
              </a:rPr>
              <a:t>t</a:t>
            </a:r>
          </a:p>
        </p:txBody>
      </p:sp>
      <p:cxnSp>
        <p:nvCxnSpPr>
          <p:cNvPr id="19" name="Straight Arrow Connector 18">
            <a:extLst>
              <a:ext uri="{FF2B5EF4-FFF2-40B4-BE49-F238E27FC236}">
                <a16:creationId xmlns:a16="http://schemas.microsoft.com/office/drawing/2014/main" id="{AF2663EC-5824-DD47-BAF4-506E470A225C}"/>
              </a:ext>
            </a:extLst>
          </p:cNvPr>
          <p:cNvCxnSpPr>
            <a:cxnSpLocks/>
            <a:endCxn id="20" idx="1"/>
          </p:cNvCxnSpPr>
          <p:nvPr/>
        </p:nvCxnSpPr>
        <p:spPr bwMode="auto">
          <a:xfrm flipV="1">
            <a:off x="2762250" y="4216400"/>
            <a:ext cx="2830830" cy="860722"/>
          </a:xfrm>
          <a:prstGeom prst="straightConnector1">
            <a:avLst/>
          </a:prstGeom>
          <a:noFill/>
          <a:ln w="25400" cap="flat" cmpd="sng" algn="ctr">
            <a:solidFill>
              <a:srgbClr val="FC0000"/>
            </a:solidFill>
            <a:prstDash val="solid"/>
            <a:round/>
            <a:headEnd type="none" w="med" len="med"/>
            <a:tailEnd type="triangle"/>
          </a:ln>
          <a:effectLst/>
        </p:spPr>
      </p:cxnSp>
      <p:sp>
        <p:nvSpPr>
          <p:cNvPr id="20" name="Rectangle 19">
            <a:extLst>
              <a:ext uri="{FF2B5EF4-FFF2-40B4-BE49-F238E27FC236}">
                <a16:creationId xmlns:a16="http://schemas.microsoft.com/office/drawing/2014/main" id="{ED1A640F-E8F6-C643-8F50-A3ED0C978964}"/>
              </a:ext>
            </a:extLst>
          </p:cNvPr>
          <p:cNvSpPr/>
          <p:nvPr/>
        </p:nvSpPr>
        <p:spPr bwMode="auto">
          <a:xfrm>
            <a:off x="5593080" y="4099559"/>
            <a:ext cx="2545814" cy="233681"/>
          </a:xfrm>
          <a:prstGeom prst="rect">
            <a:avLst/>
          </a:prstGeom>
          <a:noFill/>
          <a:ln w="25400" cap="flat" cmpd="sng" algn="ctr">
            <a:solidFill>
              <a:srgbClr val="FC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21" name="TextBox 20">
            <a:extLst>
              <a:ext uri="{FF2B5EF4-FFF2-40B4-BE49-F238E27FC236}">
                <a16:creationId xmlns:a16="http://schemas.microsoft.com/office/drawing/2014/main" id="{4D38B00F-9A92-8C42-B653-3514E852B522}"/>
              </a:ext>
            </a:extLst>
          </p:cNvPr>
          <p:cNvSpPr txBox="1"/>
          <p:nvPr/>
        </p:nvSpPr>
        <p:spPr>
          <a:xfrm>
            <a:off x="8168640" y="4059850"/>
            <a:ext cx="210153" cy="291170"/>
          </a:xfrm>
          <a:prstGeom prst="rect">
            <a:avLst/>
          </a:prstGeom>
          <a:noFill/>
        </p:spPr>
        <p:txBody>
          <a:bodyPr wrap="square" rtlCol="0">
            <a:noAutofit/>
          </a:bodyPr>
          <a:lstStyle/>
          <a:p>
            <a:pPr>
              <a:spcBef>
                <a:spcPts val="600"/>
              </a:spcBef>
            </a:pPr>
            <a:r>
              <a:rPr lang="en-US" sz="1400" dirty="0"/>
              <a:t>*</a:t>
            </a:r>
          </a:p>
        </p:txBody>
      </p:sp>
      <p:sp>
        <p:nvSpPr>
          <p:cNvPr id="22" name="TextBox 21">
            <a:extLst>
              <a:ext uri="{FF2B5EF4-FFF2-40B4-BE49-F238E27FC236}">
                <a16:creationId xmlns:a16="http://schemas.microsoft.com/office/drawing/2014/main" id="{2A3511CD-2713-D341-827B-9BE7D081EF39}"/>
              </a:ext>
            </a:extLst>
          </p:cNvPr>
          <p:cNvSpPr txBox="1"/>
          <p:nvPr/>
        </p:nvSpPr>
        <p:spPr>
          <a:xfrm>
            <a:off x="4191000" y="6507144"/>
            <a:ext cx="4572001" cy="234463"/>
          </a:xfrm>
          <a:prstGeom prst="rect">
            <a:avLst/>
          </a:prstGeom>
          <a:noFill/>
        </p:spPr>
        <p:txBody>
          <a:bodyPr wrap="square" rtlCol="0">
            <a:noAutofit/>
          </a:bodyPr>
          <a:lstStyle/>
          <a:p>
            <a:pPr>
              <a:spcBef>
                <a:spcPts val="600"/>
              </a:spcBef>
            </a:pPr>
            <a:r>
              <a:rPr lang="en-US" sz="1200" dirty="0"/>
              <a:t>* We will estimate the coefficients of these models in a later unit.</a:t>
            </a:r>
          </a:p>
        </p:txBody>
      </p:sp>
      <p:sp>
        <p:nvSpPr>
          <p:cNvPr id="5" name="Title 4"/>
          <p:cNvSpPr>
            <a:spLocks noGrp="1"/>
          </p:cNvSpPr>
          <p:nvPr>
            <p:ph type="title"/>
          </p:nvPr>
        </p:nvSpPr>
        <p:spPr/>
        <p:txBody>
          <a:bodyPr/>
          <a:lstStyle/>
          <a:p>
            <a:r>
              <a:rPr lang="en-US" sz="3200" dirty="0" err="1"/>
              <a:t>Stationarize</a:t>
            </a:r>
            <a:r>
              <a:rPr lang="en-US" sz="3200" dirty="0"/>
              <a:t> Monthly Seasonal Data: </a:t>
            </a:r>
            <a:br>
              <a:rPr lang="en-US" sz="3200" dirty="0"/>
            </a:br>
            <a:r>
              <a:rPr lang="en-US" sz="3200" dirty="0"/>
              <a:t>Taking out the (1 – </a:t>
            </a:r>
            <a:r>
              <a:rPr lang="en-US" sz="3200" i="1" dirty="0"/>
              <a:t>B</a:t>
            </a:r>
            <a:r>
              <a:rPr lang="en-US" sz="3200" baseline="30000" dirty="0"/>
              <a:t>12</a:t>
            </a:r>
            <a:r>
              <a:rPr lang="en-US" sz="3200" dirty="0"/>
              <a:t>)</a:t>
            </a:r>
          </a:p>
        </p:txBody>
      </p:sp>
    </p:spTree>
    <p:extLst>
      <p:ext uri="{BB962C8B-B14F-4D97-AF65-F5344CB8AC3E}">
        <p14:creationId xmlns:p14="http://schemas.microsoft.com/office/powerpoint/2010/main" val="119314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76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B180-44EC-CA48-AAB3-448BDF938E8B}"/>
              </a:ext>
            </a:extLst>
          </p:cNvPr>
          <p:cNvSpPr>
            <a:spLocks noGrp="1"/>
          </p:cNvSpPr>
          <p:nvPr>
            <p:ph type="ctrTitle"/>
          </p:nvPr>
        </p:nvSpPr>
        <p:spPr/>
        <p:txBody>
          <a:bodyPr/>
          <a:lstStyle/>
          <a:p>
            <a:r>
              <a:rPr lang="en-US" dirty="0"/>
              <a:t>Seasonal Models | Factor Tables</a:t>
            </a:r>
          </a:p>
        </p:txBody>
      </p:sp>
    </p:spTree>
    <p:extLst>
      <p:ext uri="{BB962C8B-B14F-4D97-AF65-F5344CB8AC3E}">
        <p14:creationId xmlns:p14="http://schemas.microsoft.com/office/powerpoint/2010/main" val="31798491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046031036"/>
              </p:ext>
            </p:extLst>
          </p:nvPr>
        </p:nvGraphicFramePr>
        <p:xfrm>
          <a:off x="855784" y="457200"/>
          <a:ext cx="7256585" cy="961292"/>
        </p:xfrm>
        <a:graphic>
          <a:graphicData uri="http://schemas.openxmlformats.org/presentationml/2006/ole">
            <mc:AlternateContent xmlns:mc="http://schemas.openxmlformats.org/markup-compatibility/2006">
              <mc:Choice xmlns:v="urn:schemas-microsoft-com:vml" Requires="v">
                <p:oleObj spid="_x0000_s26846" name="Equation" r:id="rId4" imgW="7860960" imgH="1041120" progId="Equation.DSMT4">
                  <p:embed/>
                </p:oleObj>
              </mc:Choice>
              <mc:Fallback>
                <p:oleObj name="Equation" r:id="rId4" imgW="7860960" imgH="1041120" progId="Equation.DSMT4">
                  <p:embed/>
                  <p:pic>
                    <p:nvPicPr>
                      <p:cNvPr id="5" name="Object 4"/>
                      <p:cNvPicPr/>
                      <p:nvPr/>
                    </p:nvPicPr>
                    <p:blipFill>
                      <a:blip r:embed="rId5"/>
                      <a:stretch>
                        <a:fillRect/>
                      </a:stretch>
                    </p:blipFill>
                    <p:spPr>
                      <a:xfrm>
                        <a:off x="855784" y="457200"/>
                        <a:ext cx="7256585" cy="961292"/>
                      </a:xfrm>
                      <a:prstGeom prst="rect">
                        <a:avLst/>
                      </a:prstGeom>
                      <a:ln w="38100">
                        <a:solidFill>
                          <a:srgbClr val="0000FF"/>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3136199"/>
              </p:ext>
            </p:extLst>
          </p:nvPr>
        </p:nvGraphicFramePr>
        <p:xfrm>
          <a:off x="457200" y="1676400"/>
          <a:ext cx="7383426" cy="449226"/>
        </p:xfrm>
        <a:graphic>
          <a:graphicData uri="http://schemas.openxmlformats.org/presentationml/2006/ole">
            <mc:AlternateContent xmlns:mc="http://schemas.openxmlformats.org/markup-compatibility/2006">
              <mc:Choice xmlns:v="urn:schemas-microsoft-com:vml" Requires="v">
                <p:oleObj spid="_x0000_s26847" name="Equation" r:id="rId6" imgW="8140680" imgH="495000" progId="Equation.DSMT4">
                  <p:embed/>
                </p:oleObj>
              </mc:Choice>
              <mc:Fallback>
                <p:oleObj name="Equation" r:id="rId6" imgW="8140680" imgH="495000" progId="Equation.DSMT4">
                  <p:embed/>
                  <p:pic>
                    <p:nvPicPr>
                      <p:cNvPr id="7" name="Object 6"/>
                      <p:cNvPicPr/>
                      <p:nvPr/>
                    </p:nvPicPr>
                    <p:blipFill>
                      <a:blip r:embed="rId7"/>
                      <a:stretch>
                        <a:fillRect/>
                      </a:stretch>
                    </p:blipFill>
                    <p:spPr>
                      <a:xfrm>
                        <a:off x="457200" y="1676400"/>
                        <a:ext cx="7383426" cy="449226"/>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10412541"/>
              </p:ext>
            </p:extLst>
          </p:nvPr>
        </p:nvGraphicFramePr>
        <p:xfrm>
          <a:off x="457200" y="2132988"/>
          <a:ext cx="6934200" cy="437707"/>
        </p:xfrm>
        <a:graphic>
          <a:graphicData uri="http://schemas.openxmlformats.org/presentationml/2006/ole">
            <mc:AlternateContent xmlns:mc="http://schemas.openxmlformats.org/markup-compatibility/2006">
              <mc:Choice xmlns:v="urn:schemas-microsoft-com:vml" Requires="v">
                <p:oleObj spid="_x0000_s26848" name="Equation" r:id="rId8" imgW="7645320" imgH="482400" progId="Equation.DSMT4">
                  <p:embed/>
                </p:oleObj>
              </mc:Choice>
              <mc:Fallback>
                <p:oleObj name="Equation" r:id="rId8" imgW="7645320" imgH="482400" progId="Equation.DSMT4">
                  <p:embed/>
                  <p:pic>
                    <p:nvPicPr>
                      <p:cNvPr id="8" name="Object 7"/>
                      <p:cNvPicPr/>
                      <p:nvPr/>
                    </p:nvPicPr>
                    <p:blipFill>
                      <a:blip r:embed="rId9"/>
                      <a:stretch>
                        <a:fillRect/>
                      </a:stretch>
                    </p:blipFill>
                    <p:spPr>
                      <a:xfrm>
                        <a:off x="457200" y="2132988"/>
                        <a:ext cx="6934200" cy="437707"/>
                      </a:xfrm>
                      <a:prstGeom prst="rect">
                        <a:avLst/>
                      </a:prstGeom>
                    </p:spPr>
                  </p:pic>
                </p:oleObj>
              </mc:Fallback>
            </mc:AlternateContent>
          </a:graphicData>
        </a:graphic>
      </p:graphicFrame>
      <p:sp>
        <p:nvSpPr>
          <p:cNvPr id="12" name="TextBox 11"/>
          <p:cNvSpPr txBox="1"/>
          <p:nvPr/>
        </p:nvSpPr>
        <p:spPr>
          <a:xfrm>
            <a:off x="457200" y="2578057"/>
            <a:ext cx="8229600" cy="461665"/>
          </a:xfrm>
          <a:prstGeom prst="rect">
            <a:avLst/>
          </a:prstGeom>
          <a:noFill/>
        </p:spPr>
        <p:txBody>
          <a:bodyPr wrap="square" lIns="0" rtlCol="0">
            <a:spAutoFit/>
          </a:bodyPr>
          <a:lstStyle/>
          <a:p>
            <a:r>
              <a:rPr lang="en-US" sz="2400" dirty="0"/>
              <a:t>Previously, we noted that, using simple factoring, we obtain</a:t>
            </a:r>
          </a:p>
        </p:txBody>
      </p:sp>
      <p:graphicFrame>
        <p:nvGraphicFramePr>
          <p:cNvPr id="14" name="Object 13"/>
          <p:cNvGraphicFramePr>
            <a:graphicFrameLocks noChangeAspect="1"/>
          </p:cNvGraphicFramePr>
          <p:nvPr>
            <p:extLst>
              <p:ext uri="{D42A27DB-BD31-4B8C-83A1-F6EECF244321}">
                <p14:modId xmlns:p14="http://schemas.microsoft.com/office/powerpoint/2010/main" val="660781856"/>
              </p:ext>
            </p:extLst>
          </p:nvPr>
        </p:nvGraphicFramePr>
        <p:xfrm>
          <a:off x="911274" y="3047084"/>
          <a:ext cx="6271846" cy="457200"/>
        </p:xfrm>
        <a:graphic>
          <a:graphicData uri="http://schemas.openxmlformats.org/presentationml/2006/ole">
            <mc:AlternateContent xmlns:mc="http://schemas.openxmlformats.org/markup-compatibility/2006">
              <mc:Choice xmlns:v="urn:schemas-microsoft-com:vml" Requires="v">
                <p:oleObj spid="_x0000_s26849" name="Equation" r:id="rId10" imgW="6794280" imgH="495000" progId="Equation.DSMT4">
                  <p:embed/>
                </p:oleObj>
              </mc:Choice>
              <mc:Fallback>
                <p:oleObj name="Equation" r:id="rId10" imgW="6794280" imgH="495000" progId="Equation.DSMT4">
                  <p:embed/>
                  <p:pic>
                    <p:nvPicPr>
                      <p:cNvPr id="14" name="Object 13"/>
                      <p:cNvPicPr/>
                      <p:nvPr/>
                    </p:nvPicPr>
                    <p:blipFill>
                      <a:blip r:embed="rId11"/>
                      <a:stretch>
                        <a:fillRect/>
                      </a:stretch>
                    </p:blipFill>
                    <p:spPr>
                      <a:xfrm>
                        <a:off x="911274" y="3047084"/>
                        <a:ext cx="6271846" cy="457200"/>
                      </a:xfrm>
                      <a:prstGeom prst="rect">
                        <a:avLst/>
                      </a:prstGeom>
                    </p:spPr>
                  </p:pic>
                </p:oleObj>
              </mc:Fallback>
            </mc:AlternateContent>
          </a:graphicData>
        </a:graphic>
      </p:graphicFrame>
      <p:sp>
        <p:nvSpPr>
          <p:cNvPr id="15" name="TextBox 14"/>
          <p:cNvSpPr txBox="1"/>
          <p:nvPr/>
        </p:nvSpPr>
        <p:spPr>
          <a:xfrm>
            <a:off x="457200" y="3511646"/>
            <a:ext cx="8229600" cy="830997"/>
          </a:xfrm>
          <a:prstGeom prst="rect">
            <a:avLst/>
          </a:prstGeom>
          <a:noFill/>
        </p:spPr>
        <p:txBody>
          <a:bodyPr wrap="square" lIns="0" rtlCol="0">
            <a:spAutoFit/>
          </a:bodyPr>
          <a:lstStyle/>
          <a:p>
            <a:r>
              <a:rPr lang="en-US" sz="2400" dirty="0"/>
              <a:t>Recall, we can factor a polynomial using the tswge function factor.wge. In this case, the command is</a:t>
            </a:r>
          </a:p>
        </p:txBody>
      </p:sp>
      <p:sp>
        <p:nvSpPr>
          <p:cNvPr id="16" name="TextBox 15"/>
          <p:cNvSpPr txBox="1"/>
          <p:nvPr/>
        </p:nvSpPr>
        <p:spPr>
          <a:xfrm>
            <a:off x="457201" y="4350003"/>
            <a:ext cx="8229599" cy="461665"/>
          </a:xfrm>
          <a:prstGeom prst="rect">
            <a:avLst/>
          </a:prstGeom>
          <a:noFill/>
        </p:spPr>
        <p:txBody>
          <a:bodyPr wrap="square" lIns="0" rtlCol="0">
            <a:spAutoFit/>
          </a:bodyPr>
          <a:lstStyle/>
          <a:p>
            <a:r>
              <a:rPr lang="en-US" sz="2400" dirty="0"/>
              <a:t>factor.wge(phi=c(0,0,0,1)) or factor.wge(phi=c(rep(0,3),1)).</a:t>
            </a:r>
          </a:p>
        </p:txBody>
      </p:sp>
      <p:sp>
        <p:nvSpPr>
          <p:cNvPr id="18" name="TextBox 17"/>
          <p:cNvSpPr txBox="1"/>
          <p:nvPr/>
        </p:nvSpPr>
        <p:spPr>
          <a:xfrm>
            <a:off x="457200" y="4976911"/>
            <a:ext cx="8229600" cy="461665"/>
          </a:xfrm>
          <a:prstGeom prst="rect">
            <a:avLst/>
          </a:prstGeom>
          <a:noFill/>
        </p:spPr>
        <p:txBody>
          <a:bodyPr wrap="square" lIns="0" rtlCol="0">
            <a:spAutoFit/>
          </a:bodyPr>
          <a:lstStyle/>
          <a:p>
            <a:r>
              <a:rPr lang="en-US" sz="2400" dirty="0"/>
              <a:t>To factor </a:t>
            </a:r>
            <a:r>
              <a:rPr lang="en-US" sz="2400" dirty="0">
                <a:latin typeface="Times New Roman" panose="02020603050405020304" pitchFamily="18" charset="0"/>
                <a:cs typeface="Times New Roman" panose="02020603050405020304" pitchFamily="18" charset="0"/>
              </a:rPr>
              <a:t>1</a:t>
            </a:r>
            <a:r>
              <a:rPr lang="en-US" sz="2400" dirty="0">
                <a:latin typeface="Symbol" panose="05050102010706020507" pitchFamily="18" charset="2"/>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z</a:t>
            </a:r>
            <a:r>
              <a:rPr lang="en-US" sz="2400" baseline="30000" dirty="0">
                <a:latin typeface="Times New Roman" panose="02020603050405020304" pitchFamily="18" charset="0"/>
                <a:cs typeface="Times New Roman" panose="02020603050405020304" pitchFamily="18" charset="0"/>
              </a:rPr>
              <a:t>12</a:t>
            </a:r>
            <a:r>
              <a:rPr lang="en-US" sz="2400" dirty="0">
                <a:latin typeface="Times New Roman" panose="02020603050405020304" pitchFamily="18" charset="0"/>
                <a:cs typeface="Times New Roman" panose="02020603050405020304" pitchFamily="18" charset="0"/>
              </a:rPr>
              <a:t>, </a:t>
            </a:r>
            <a:r>
              <a:rPr lang="en-US" sz="2400" dirty="0">
                <a:cs typeface="Times New Roman" panose="02020603050405020304" pitchFamily="18" charset="0"/>
              </a:rPr>
              <a:t>we use</a:t>
            </a:r>
          </a:p>
        </p:txBody>
      </p:sp>
      <p:sp>
        <p:nvSpPr>
          <p:cNvPr id="19" name="TextBox 18"/>
          <p:cNvSpPr txBox="1"/>
          <p:nvPr/>
        </p:nvSpPr>
        <p:spPr>
          <a:xfrm>
            <a:off x="457200" y="5453624"/>
            <a:ext cx="8229600" cy="830997"/>
          </a:xfrm>
          <a:prstGeom prst="rect">
            <a:avLst/>
          </a:prstGeom>
          <a:noFill/>
        </p:spPr>
        <p:txBody>
          <a:bodyPr wrap="square" lIns="0" rtlCol="0">
            <a:spAutoFit/>
          </a:bodyPr>
          <a:lstStyle/>
          <a:p>
            <a:r>
              <a:rPr lang="en-US" sz="2400" dirty="0"/>
              <a:t>factor.wge(phi=c(0,0,0,0,0,0,0,0,0,0,0,1)) or </a:t>
            </a:r>
            <a:r>
              <a:rPr lang="en-US" sz="2400" dirty="0" err="1"/>
              <a:t>factor.wge</a:t>
            </a:r>
            <a:r>
              <a:rPr lang="en-US" sz="2400" dirty="0"/>
              <a:t>(phi=c(rep(0,11),1)).</a:t>
            </a:r>
          </a:p>
        </p:txBody>
      </p:sp>
      <p:cxnSp>
        <p:nvCxnSpPr>
          <p:cNvPr id="21" name="Straight Connector 20"/>
          <p:cNvCxnSpPr/>
          <p:nvPr/>
        </p:nvCxnSpPr>
        <p:spPr bwMode="auto">
          <a:xfrm>
            <a:off x="457200" y="4931384"/>
            <a:ext cx="7408986"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5053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8" grpId="0"/>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03834" name="Group 58"/>
          <p:cNvGraphicFramePr>
            <a:graphicFrameLocks noGrp="1"/>
          </p:cNvGraphicFramePr>
          <p:nvPr>
            <p:extLst>
              <p:ext uri="{D42A27DB-BD31-4B8C-83A1-F6EECF244321}">
                <p14:modId xmlns:p14="http://schemas.microsoft.com/office/powerpoint/2010/main" val="262449451"/>
              </p:ext>
            </p:extLst>
          </p:nvPr>
        </p:nvGraphicFramePr>
        <p:xfrm>
          <a:off x="1736526" y="3331380"/>
          <a:ext cx="5943601" cy="2926080"/>
        </p:xfrm>
        <a:graphic>
          <a:graphicData uri="http://schemas.openxmlformats.org/drawingml/2006/table">
            <a:tbl>
              <a:tblPr firstRow="1">
                <a:tableStyleId>{5C22544A-7EE6-4342-B048-85BDC9FD1C3A}</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gridCol w="1580602">
                  <a:extLst>
                    <a:ext uri="{9D8B030D-6E8A-4147-A177-3AD203B41FA5}">
                      <a16:colId xmlns:a16="http://schemas.microsoft.com/office/drawing/2014/main" val="20002"/>
                    </a:ext>
                  </a:extLst>
                </a:gridCol>
                <a:gridCol w="1391199">
                  <a:extLst>
                    <a:ext uri="{9D8B030D-6E8A-4147-A177-3AD203B41FA5}">
                      <a16:colId xmlns:a16="http://schemas.microsoft.com/office/drawing/2014/main" val="20003"/>
                    </a:ext>
                  </a:extLst>
                </a:gridCol>
              </a:tblGrid>
              <a:tr h="3376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cs typeface="Arial" charset="0"/>
                        </a:rPr>
                        <a:t>Factor</a:t>
                      </a:r>
                    </a:p>
                  </a:txBody>
                  <a:tcPr horzOverflow="overflow">
                    <a:lnL w="12700" cap="flat" cmpd="sng" algn="ctr">
                      <a:solidFill>
                        <a:srgbClr val="354CA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bg1"/>
                          </a:solidFill>
                          <a:effectLst/>
                          <a:latin typeface="Calibri" pitchFamily="34" charset="0"/>
                          <a:cs typeface="Arial" charset="0"/>
                        </a:rPr>
                        <a:t>Root(s)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bg1"/>
                          </a:solidFill>
                          <a:effectLst/>
                          <a:latin typeface="Calibri" pitchFamily="34" charset="0"/>
                          <a:cs typeface="Arial" charset="0"/>
                        </a:rPr>
                        <a:t>Abs Recip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1" u="none" strike="noStrike" cap="none" normalizeH="0" baseline="0" dirty="0">
                          <a:ln>
                            <a:noFill/>
                          </a:ln>
                          <a:solidFill>
                            <a:schemeClr val="bg1"/>
                          </a:solidFill>
                          <a:effectLst/>
                          <a:latin typeface="Calibri" pitchFamily="34" charset="0"/>
                          <a:cs typeface="Arial" charset="0"/>
                        </a:rPr>
                        <a:t>  f</a:t>
                      </a:r>
                    </a:p>
                  </a:txBody>
                  <a:tcPr horzOverflow="overflow">
                    <a:lnL w="12700" cap="flat" cmpd="sng" algn="ctr">
                      <a:solidFill>
                        <a:schemeClr val="bg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extLst>
                  <a:ext uri="{0D108BD9-81ED-4DB2-BD59-A6C34878D82A}">
                    <a16:rowId xmlns:a16="http://schemas.microsoft.com/office/drawing/2014/main" val="10000"/>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 – </a:t>
                      </a:r>
                      <a:r>
                        <a:rPr kumimoji="0" lang="en-US" sz="1800" b="0" i="1" u="none" strike="noStrike" cap="none" normalizeH="0" baseline="0" dirty="0">
                          <a:ln>
                            <a:noFill/>
                          </a:ln>
                          <a:solidFill>
                            <a:schemeClr val="tx1"/>
                          </a:solidFill>
                          <a:effectLst/>
                          <a:latin typeface="Calibri" pitchFamily="34" charset="0"/>
                          <a:cs typeface="Arial" charset="0"/>
                        </a:rPr>
                        <a:t>B</a:t>
                      </a:r>
                      <a:endParaRPr kumimoji="0" lang="en-US" sz="1800" b="0" i="0" u="none" strike="noStrike" cap="none" normalizeH="0" baseline="0" dirty="0">
                        <a:ln>
                          <a:noFill/>
                        </a:ln>
                        <a:solidFill>
                          <a:schemeClr val="tx1"/>
                        </a:solidFill>
                        <a:effectLst/>
                        <a:latin typeface="Calibri" pitchFamily="34" charset="0"/>
                        <a:cs typeface="Arial" charset="0"/>
                      </a:endParaRPr>
                    </a:p>
                  </a:txBody>
                  <a:tcPr marL="27432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marL="18288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0</a:t>
                      </a:r>
                    </a:p>
                  </a:txBody>
                  <a:tcPr marL="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 </a:t>
                      </a:r>
                    </a:p>
                  </a:txBody>
                  <a:tcPr marL="27432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.866 </a:t>
                      </a:r>
                      <a:r>
                        <a:rPr kumimoji="0" lang="en-US" sz="1800" b="0" i="0" u="sng" strike="noStrike" cap="none" normalizeH="0" baseline="0" dirty="0">
                          <a:ln>
                            <a:noFill/>
                          </a:ln>
                          <a:solidFill>
                            <a:schemeClr val="tx1"/>
                          </a:solidFill>
                          <a:effectLst/>
                          <a:latin typeface="Calibri" pitchFamily="34" charset="0"/>
                          <a:cs typeface="Arial" charset="0"/>
                        </a:rPr>
                        <a:t>+</a:t>
                      </a:r>
                      <a:r>
                        <a:rPr kumimoji="0" lang="en-US" sz="1800" b="0" i="0" u="none" strike="noStrike" cap="none" normalizeH="0" baseline="0" dirty="0">
                          <a:ln>
                            <a:noFill/>
                          </a:ln>
                          <a:solidFill>
                            <a:schemeClr val="tx1"/>
                          </a:solidFill>
                          <a:effectLst/>
                          <a:latin typeface="Calibri" pitchFamily="34" charset="0"/>
                          <a:cs typeface="Arial" charset="0"/>
                        </a:rPr>
                        <a:t> .5</a:t>
                      </a:r>
                      <a:r>
                        <a:rPr kumimoji="0" lang="en-US" sz="1800" b="0" i="1" u="none" strike="noStrike" cap="none" normalizeH="0" baseline="0" dirty="0">
                          <a:ln>
                            <a:noFill/>
                          </a:ln>
                          <a:solidFill>
                            <a:schemeClr val="tx1"/>
                          </a:solidFill>
                          <a:effectLst/>
                          <a:latin typeface="Times New Roman" pitchFamily="18" charset="0"/>
                          <a:cs typeface="Arial" charset="0"/>
                        </a:rPr>
                        <a:t>i</a:t>
                      </a:r>
                      <a:endParaRPr kumimoji="0" lang="en-US" sz="1800" b="0" i="0" u="none" strike="noStrike" cap="none" normalizeH="0" baseline="0" dirty="0">
                        <a:ln>
                          <a:noFill/>
                        </a:ln>
                        <a:solidFill>
                          <a:schemeClr val="tx1"/>
                        </a:solidFill>
                        <a:effectLst/>
                        <a:latin typeface="Times New Roman" pitchFamily="18" charset="0"/>
                        <a:cs typeface="Arial" charset="0"/>
                      </a:endParaRPr>
                    </a:p>
                  </a:txBody>
                  <a:tcPr marL="18288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cs typeface="Arial" charset="0"/>
                        </a:rPr>
                        <a:t>.083</a:t>
                      </a: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 </a:t>
                      </a:r>
                      <a:r>
                        <a:rPr kumimoji="0" lang="en-US" sz="1800" b="0" i="0" u="none" strike="noStrike" cap="none" normalizeH="0" baseline="0" dirty="0">
                          <a:ln>
                            <a:noFill/>
                          </a:ln>
                          <a:solidFill>
                            <a:schemeClr val="tx1"/>
                          </a:solidFill>
                          <a:effectLst/>
                          <a:latin typeface="Symbol" pitchFamily="18" charset="2"/>
                          <a:cs typeface="Arial" charset="0"/>
                        </a:rPr>
                        <a:t>-</a:t>
                      </a:r>
                      <a:r>
                        <a:rPr kumimoji="0" lang="en-US" sz="1800" b="0" i="0" u="none" strike="noStrike" cap="none" normalizeH="0" baseline="0" dirty="0">
                          <a:ln>
                            <a:noFill/>
                          </a:ln>
                          <a:solidFill>
                            <a:schemeClr val="tx1"/>
                          </a:solidFill>
                          <a:effectLst/>
                          <a:latin typeface="Calibri" pitchFamily="34" charset="0"/>
                          <a:cs typeface="Arial" charset="0"/>
                        </a:rPr>
                        <a:t> </a:t>
                      </a:r>
                      <a:r>
                        <a:rPr kumimoji="0" lang="en-US" sz="1800" b="0" i="1" u="none" strike="noStrike" cap="none" normalizeH="0" baseline="0" dirty="0">
                          <a:ln>
                            <a:noFill/>
                          </a:ln>
                          <a:solidFill>
                            <a:schemeClr val="tx1"/>
                          </a:solidFill>
                          <a:effectLst/>
                          <a:latin typeface="Calibri" pitchFamily="34" charset="0"/>
                          <a:cs typeface="Arial" charset="0"/>
                        </a:rPr>
                        <a:t>B</a:t>
                      </a:r>
                      <a:r>
                        <a:rPr kumimoji="0" lang="en-US" sz="1800" b="0" i="0" u="none" strike="noStrike" cap="none" normalizeH="0" baseline="0" dirty="0">
                          <a:ln>
                            <a:noFill/>
                          </a:ln>
                          <a:solidFill>
                            <a:schemeClr val="tx1"/>
                          </a:solidFill>
                          <a:effectLst/>
                          <a:latin typeface="Calibri" pitchFamily="34" charset="0"/>
                          <a:cs typeface="Arial" charset="0"/>
                        </a:rPr>
                        <a:t> + </a:t>
                      </a:r>
                      <a:r>
                        <a:rPr kumimoji="0" lang="en-US" sz="1800" b="0" i="1" u="none" strike="noStrike" cap="none" normalizeH="0" baseline="0" dirty="0">
                          <a:ln>
                            <a:noFill/>
                          </a:ln>
                          <a:solidFill>
                            <a:schemeClr val="tx1"/>
                          </a:solidFill>
                          <a:effectLst/>
                          <a:latin typeface="Calibri" pitchFamily="34" charset="0"/>
                          <a:cs typeface="Arial" charset="0"/>
                        </a:rPr>
                        <a:t>B</a:t>
                      </a:r>
                      <a:r>
                        <a:rPr kumimoji="0" lang="en-US" sz="1800" b="0" i="1" u="none" strike="noStrike" cap="none" normalizeH="0" baseline="30000" dirty="0">
                          <a:ln>
                            <a:noFill/>
                          </a:ln>
                          <a:solidFill>
                            <a:schemeClr val="tx1"/>
                          </a:solidFill>
                          <a:effectLst/>
                          <a:latin typeface="Calibri" pitchFamily="34" charset="0"/>
                          <a:cs typeface="Arial" charset="0"/>
                        </a:rPr>
                        <a:t>2</a:t>
                      </a:r>
                      <a:r>
                        <a:rPr kumimoji="0" lang="en-US" sz="1800" b="0" i="1" u="none" strike="noStrike" cap="none" normalizeH="0" baseline="0" dirty="0">
                          <a:ln>
                            <a:noFill/>
                          </a:ln>
                          <a:solidFill>
                            <a:schemeClr val="tx1"/>
                          </a:solidFill>
                          <a:effectLst/>
                          <a:latin typeface="Calibri" pitchFamily="34" charset="0"/>
                          <a:cs typeface="Arial" charset="0"/>
                        </a:rPr>
                        <a:t> </a:t>
                      </a:r>
                      <a:endParaRPr kumimoji="0" lang="en-US" sz="1800" b="0" i="0" u="none" strike="noStrike" cap="none" normalizeH="0" baseline="0" dirty="0">
                        <a:ln>
                          <a:noFill/>
                        </a:ln>
                        <a:solidFill>
                          <a:schemeClr val="tx1"/>
                        </a:solidFill>
                        <a:effectLst/>
                        <a:latin typeface="Calibri" pitchFamily="34" charset="0"/>
                        <a:cs typeface="Arial" charset="0"/>
                      </a:endParaRPr>
                    </a:p>
                  </a:txBody>
                  <a:tcPr marL="27432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.5 </a:t>
                      </a:r>
                      <a:r>
                        <a:rPr kumimoji="0" lang="en-US" sz="1800" b="0" i="0" u="sng" strike="noStrike" cap="none" normalizeH="0" baseline="0" dirty="0">
                          <a:ln>
                            <a:noFill/>
                          </a:ln>
                          <a:solidFill>
                            <a:schemeClr val="tx1"/>
                          </a:solidFill>
                          <a:effectLst/>
                          <a:latin typeface="Calibri" pitchFamily="34" charset="0"/>
                          <a:cs typeface="Arial" charset="0"/>
                        </a:rPr>
                        <a:t>+</a:t>
                      </a:r>
                      <a:r>
                        <a:rPr kumimoji="0" lang="en-US" sz="1800" b="0" i="0" u="none" strike="noStrike" cap="none" normalizeH="0" baseline="0" dirty="0">
                          <a:ln>
                            <a:noFill/>
                          </a:ln>
                          <a:solidFill>
                            <a:schemeClr val="tx1"/>
                          </a:solidFill>
                          <a:effectLst/>
                          <a:latin typeface="Calibri" pitchFamily="34" charset="0"/>
                          <a:cs typeface="Arial" charset="0"/>
                        </a:rPr>
                        <a:t> .866</a:t>
                      </a:r>
                      <a:r>
                        <a:rPr kumimoji="0" lang="en-US" sz="1800" b="0" i="1" u="none" strike="noStrike" cap="none" normalizeH="0" baseline="0" dirty="0">
                          <a:ln>
                            <a:noFill/>
                          </a:ln>
                          <a:solidFill>
                            <a:schemeClr val="tx1"/>
                          </a:solidFill>
                          <a:effectLst/>
                          <a:latin typeface="Times New Roman" pitchFamily="18" charset="0"/>
                          <a:cs typeface="Arial" charset="0"/>
                        </a:rPr>
                        <a:t>i</a:t>
                      </a:r>
                      <a:endParaRPr kumimoji="0" lang="en-US" sz="1800" b="0" i="0" u="none" strike="noStrike" cap="none" normalizeH="0" baseline="0" dirty="0">
                        <a:ln>
                          <a:noFill/>
                        </a:ln>
                        <a:solidFill>
                          <a:schemeClr val="tx1"/>
                        </a:solidFill>
                        <a:effectLst/>
                        <a:latin typeface="Times New Roman" pitchFamily="18" charset="0"/>
                        <a:cs typeface="Arial" charset="0"/>
                      </a:endParaRPr>
                    </a:p>
                  </a:txBody>
                  <a:tcPr marL="18288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cs typeface="Arial" charset="0"/>
                        </a:rPr>
                        <a:t>.167</a:t>
                      </a: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 + </a:t>
                      </a:r>
                      <a:r>
                        <a:rPr kumimoji="0" lang="en-US" sz="1800" b="0" i="1" u="none" strike="noStrike" cap="none" normalizeH="0" baseline="0" dirty="0">
                          <a:ln>
                            <a:noFill/>
                          </a:ln>
                          <a:solidFill>
                            <a:schemeClr val="tx1"/>
                          </a:solidFill>
                          <a:effectLst/>
                          <a:latin typeface="Calibri" pitchFamily="34" charset="0"/>
                          <a:cs typeface="Arial" charset="0"/>
                        </a:rPr>
                        <a:t>B</a:t>
                      </a:r>
                      <a:r>
                        <a:rPr kumimoji="0" lang="en-US" sz="1800" b="0" i="1" u="none" strike="noStrike" cap="none" normalizeH="0" baseline="30000" dirty="0">
                          <a:ln>
                            <a:noFill/>
                          </a:ln>
                          <a:solidFill>
                            <a:schemeClr val="tx1"/>
                          </a:solidFill>
                          <a:effectLst/>
                          <a:latin typeface="Calibri" pitchFamily="34" charset="0"/>
                          <a:cs typeface="Arial" charset="0"/>
                        </a:rPr>
                        <a:t>2</a:t>
                      </a:r>
                      <a:endParaRPr kumimoji="0" lang="en-US" sz="1800" b="0" i="0" u="none" strike="noStrike" cap="none" normalizeH="0" baseline="0" dirty="0">
                        <a:ln>
                          <a:noFill/>
                        </a:ln>
                        <a:solidFill>
                          <a:schemeClr val="tx1"/>
                        </a:solidFill>
                        <a:effectLst/>
                        <a:latin typeface="Calibri" pitchFamily="34" charset="0"/>
                        <a:cs typeface="Arial" charset="0"/>
                      </a:endParaRPr>
                    </a:p>
                  </a:txBody>
                  <a:tcPr marL="27432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      +</a:t>
                      </a:r>
                      <a:r>
                        <a:rPr kumimoji="0" lang="en-US" sz="1800" b="0" i="1" u="none" strike="noStrike" cap="none" normalizeH="0" baseline="0" dirty="0">
                          <a:ln>
                            <a:noFill/>
                          </a:ln>
                          <a:solidFill>
                            <a:schemeClr val="tx1"/>
                          </a:solidFill>
                          <a:effectLst/>
                          <a:latin typeface="Times New Roman" pitchFamily="18" charset="0"/>
                          <a:cs typeface="Arial" charset="0"/>
                        </a:rPr>
                        <a:t>i</a:t>
                      </a:r>
                      <a:r>
                        <a:rPr kumimoji="0" lang="en-US" sz="1800" b="0" i="0" u="none" strike="noStrike" cap="none" normalizeH="0" baseline="0" dirty="0">
                          <a:ln>
                            <a:noFill/>
                          </a:ln>
                          <a:solidFill>
                            <a:schemeClr val="tx1"/>
                          </a:solidFill>
                          <a:effectLst/>
                          <a:latin typeface="Calibri" pitchFamily="34" charset="0"/>
                          <a:cs typeface="Arial" charset="0"/>
                        </a:rPr>
                        <a:t> </a:t>
                      </a:r>
                    </a:p>
                  </a:txBody>
                  <a:tcPr marL="18288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.25</a:t>
                      </a: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 + </a:t>
                      </a:r>
                      <a:r>
                        <a:rPr kumimoji="0" lang="en-US" sz="1800" b="0" i="1" u="none" strike="noStrike" cap="none" normalizeH="0" baseline="0" dirty="0">
                          <a:ln>
                            <a:noFill/>
                          </a:ln>
                          <a:solidFill>
                            <a:schemeClr val="tx1"/>
                          </a:solidFill>
                          <a:effectLst/>
                          <a:latin typeface="Calibri" pitchFamily="34" charset="0"/>
                          <a:cs typeface="Arial" charset="0"/>
                        </a:rPr>
                        <a:t>B</a:t>
                      </a:r>
                      <a:r>
                        <a:rPr kumimoji="0" lang="en-US" sz="1800" b="0" i="0" u="none" strike="noStrike" cap="none" normalizeH="0" baseline="0" dirty="0">
                          <a:ln>
                            <a:noFill/>
                          </a:ln>
                          <a:solidFill>
                            <a:schemeClr val="tx1"/>
                          </a:solidFill>
                          <a:effectLst/>
                          <a:latin typeface="Calibri" pitchFamily="34" charset="0"/>
                          <a:cs typeface="Arial" charset="0"/>
                        </a:rPr>
                        <a:t> + </a:t>
                      </a:r>
                      <a:r>
                        <a:rPr kumimoji="0" lang="en-US" sz="1800" b="0" i="1" u="none" strike="noStrike" cap="none" normalizeH="0" baseline="0" dirty="0">
                          <a:ln>
                            <a:noFill/>
                          </a:ln>
                          <a:solidFill>
                            <a:schemeClr val="tx1"/>
                          </a:solidFill>
                          <a:effectLst/>
                          <a:latin typeface="Calibri" pitchFamily="34" charset="0"/>
                          <a:cs typeface="Arial" charset="0"/>
                        </a:rPr>
                        <a:t>B</a:t>
                      </a:r>
                      <a:r>
                        <a:rPr kumimoji="0" lang="en-US" sz="1800" b="0" i="1" u="none" strike="noStrike" cap="none" normalizeH="0" baseline="30000" dirty="0">
                          <a:ln>
                            <a:noFill/>
                          </a:ln>
                          <a:solidFill>
                            <a:schemeClr val="tx1"/>
                          </a:solidFill>
                          <a:effectLst/>
                          <a:latin typeface="Calibri" pitchFamily="34" charset="0"/>
                          <a:cs typeface="Arial" charset="0"/>
                        </a:rPr>
                        <a:t>2</a:t>
                      </a:r>
                      <a:r>
                        <a:rPr kumimoji="0" lang="en-US" sz="1800" b="0" i="1" u="none" strike="noStrike" cap="none" normalizeH="0" baseline="0" dirty="0">
                          <a:ln>
                            <a:noFill/>
                          </a:ln>
                          <a:solidFill>
                            <a:schemeClr val="tx1"/>
                          </a:solidFill>
                          <a:effectLst/>
                          <a:latin typeface="Calibri" pitchFamily="34" charset="0"/>
                          <a:cs typeface="Arial" charset="0"/>
                        </a:rPr>
                        <a:t> </a:t>
                      </a:r>
                      <a:endParaRPr kumimoji="0" lang="en-US" sz="1800" b="0" i="0" u="none" strike="noStrike" cap="none" normalizeH="0" baseline="0" dirty="0">
                        <a:ln>
                          <a:noFill/>
                        </a:ln>
                        <a:solidFill>
                          <a:schemeClr val="tx1"/>
                        </a:solidFill>
                        <a:effectLst/>
                        <a:latin typeface="Calibri" pitchFamily="34" charset="0"/>
                        <a:cs typeface="Arial" charset="0"/>
                      </a:endParaRPr>
                    </a:p>
                  </a:txBody>
                  <a:tcPr marL="27432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Symbol" pitchFamily="18" charset="2"/>
                          <a:cs typeface="Arial" charset="0"/>
                        </a:rPr>
                        <a:t>-</a:t>
                      </a:r>
                      <a:r>
                        <a:rPr kumimoji="0" lang="en-US" sz="1800" b="0" i="0" u="none" strike="noStrike" cap="none" normalizeH="0" baseline="0" dirty="0">
                          <a:ln>
                            <a:noFill/>
                          </a:ln>
                          <a:solidFill>
                            <a:schemeClr val="tx1"/>
                          </a:solidFill>
                          <a:effectLst/>
                          <a:latin typeface="Calibri" pitchFamily="34" charset="0"/>
                          <a:cs typeface="Arial" charset="0"/>
                        </a:rPr>
                        <a:t>.5 </a:t>
                      </a:r>
                      <a:r>
                        <a:rPr kumimoji="0" lang="en-US" sz="1800" b="0" i="0" u="sng" strike="noStrike" cap="none" normalizeH="0" baseline="0" dirty="0">
                          <a:ln>
                            <a:noFill/>
                          </a:ln>
                          <a:solidFill>
                            <a:schemeClr val="tx1"/>
                          </a:solidFill>
                          <a:effectLst/>
                          <a:latin typeface="Calibri" pitchFamily="34" charset="0"/>
                          <a:cs typeface="Arial" charset="0"/>
                        </a:rPr>
                        <a:t>+</a:t>
                      </a:r>
                      <a:r>
                        <a:rPr kumimoji="0" lang="en-US" sz="1800" b="0" i="0" u="none" strike="noStrike" cap="none" normalizeH="0" baseline="0" dirty="0">
                          <a:ln>
                            <a:noFill/>
                          </a:ln>
                          <a:solidFill>
                            <a:schemeClr val="tx1"/>
                          </a:solidFill>
                          <a:effectLst/>
                          <a:latin typeface="Calibri" pitchFamily="34" charset="0"/>
                          <a:cs typeface="Arial" charset="0"/>
                        </a:rPr>
                        <a:t> .866</a:t>
                      </a:r>
                      <a:r>
                        <a:rPr kumimoji="0" lang="en-US" sz="1800" b="0" i="1" u="none" strike="noStrike" cap="none" normalizeH="0" baseline="0" dirty="0">
                          <a:ln>
                            <a:noFill/>
                          </a:ln>
                          <a:solidFill>
                            <a:schemeClr val="tx1"/>
                          </a:solidFill>
                          <a:effectLst/>
                          <a:latin typeface="Times New Roman" pitchFamily="18" charset="0"/>
                          <a:cs typeface="Arial" charset="0"/>
                        </a:rPr>
                        <a:t>i</a:t>
                      </a:r>
                      <a:endParaRPr kumimoji="0" lang="en-US" sz="1800" b="0" i="0" u="none" strike="noStrike" cap="none" normalizeH="0" baseline="0" dirty="0">
                        <a:ln>
                          <a:noFill/>
                        </a:ln>
                        <a:solidFill>
                          <a:schemeClr val="tx1"/>
                        </a:solidFill>
                        <a:effectLst/>
                        <a:latin typeface="Times New Roman" pitchFamily="18" charset="0"/>
                        <a:cs typeface="Arial" charset="0"/>
                      </a:endParaRPr>
                    </a:p>
                  </a:txBody>
                  <a:tcPr marL="18288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cs typeface="Arial" charset="0"/>
                        </a:rPr>
                        <a:t>.333</a:t>
                      </a: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alibri" pitchFamily="34" charset="0"/>
                        <a:cs typeface="Arial" charset="0"/>
                      </a:endParaRPr>
                    </a:p>
                  </a:txBody>
                  <a:tcPr marL="27432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Symbol" pitchFamily="18" charset="2"/>
                          <a:cs typeface="Arial" charset="0"/>
                        </a:rPr>
                        <a:t>-.</a:t>
                      </a:r>
                      <a:r>
                        <a:rPr kumimoji="0" lang="en-US" sz="1800" b="0" i="0" u="none" strike="noStrike" cap="none" normalizeH="0" baseline="0" dirty="0">
                          <a:ln>
                            <a:noFill/>
                          </a:ln>
                          <a:solidFill>
                            <a:schemeClr val="tx1"/>
                          </a:solidFill>
                          <a:effectLst/>
                          <a:latin typeface="Calibri" pitchFamily="34" charset="0"/>
                          <a:cs typeface="Arial" charset="0"/>
                        </a:rPr>
                        <a:t>866 </a:t>
                      </a:r>
                      <a:r>
                        <a:rPr kumimoji="0" lang="en-US" sz="1800" b="0" i="0" u="sng" strike="noStrike" cap="none" normalizeH="0" baseline="0" dirty="0">
                          <a:ln>
                            <a:noFill/>
                          </a:ln>
                          <a:solidFill>
                            <a:schemeClr val="tx1"/>
                          </a:solidFill>
                          <a:effectLst/>
                          <a:latin typeface="Calibri" pitchFamily="34" charset="0"/>
                          <a:cs typeface="Arial" charset="0"/>
                        </a:rPr>
                        <a:t>+</a:t>
                      </a:r>
                      <a:r>
                        <a:rPr kumimoji="0" lang="en-US" sz="1800" b="0" i="0" u="none" strike="noStrike" cap="none" normalizeH="0" baseline="0" dirty="0">
                          <a:ln>
                            <a:noFill/>
                          </a:ln>
                          <a:solidFill>
                            <a:schemeClr val="tx1"/>
                          </a:solidFill>
                          <a:effectLst/>
                          <a:latin typeface="Calibri" pitchFamily="34" charset="0"/>
                          <a:cs typeface="Arial" charset="0"/>
                        </a:rPr>
                        <a:t> .5</a:t>
                      </a:r>
                      <a:r>
                        <a:rPr kumimoji="0" lang="en-US" sz="1800" b="0" i="1" u="none" strike="noStrike" cap="none" normalizeH="0" baseline="0" dirty="0">
                          <a:ln>
                            <a:noFill/>
                          </a:ln>
                          <a:solidFill>
                            <a:schemeClr val="tx1"/>
                          </a:solidFill>
                          <a:effectLst/>
                          <a:latin typeface="Times New Roman" pitchFamily="18" charset="0"/>
                          <a:cs typeface="Arial" charset="0"/>
                        </a:rPr>
                        <a:t>i</a:t>
                      </a:r>
                      <a:r>
                        <a:rPr kumimoji="0" lang="en-US" sz="1800" b="0" i="1" u="none" strike="noStrike" cap="none" normalizeH="0" baseline="0" dirty="0">
                          <a:ln>
                            <a:noFill/>
                          </a:ln>
                          <a:solidFill>
                            <a:schemeClr val="tx1"/>
                          </a:solidFill>
                          <a:effectLst/>
                          <a:latin typeface="Calibri" pitchFamily="34" charset="0"/>
                          <a:cs typeface="Arial" charset="0"/>
                        </a:rPr>
                        <a:t> </a:t>
                      </a:r>
                    </a:p>
                  </a:txBody>
                  <a:tcPr marL="18288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a:ln>
                            <a:noFill/>
                          </a:ln>
                          <a:solidFill>
                            <a:schemeClr val="tx1"/>
                          </a:solidFill>
                          <a:effectLst/>
                          <a:latin typeface="Calibri" pitchFamily="34" charset="0"/>
                          <a:cs typeface="Arial" charset="0"/>
                        </a:rPr>
                        <a:t>.417</a:t>
                      </a: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 + </a:t>
                      </a:r>
                      <a:r>
                        <a:rPr kumimoji="0" lang="en-US" sz="1800" b="0" i="1" u="none" strike="noStrike" cap="none" normalizeH="0" baseline="0" dirty="0">
                          <a:ln>
                            <a:noFill/>
                          </a:ln>
                          <a:solidFill>
                            <a:schemeClr val="tx1"/>
                          </a:solidFill>
                          <a:effectLst/>
                          <a:latin typeface="Calibri" pitchFamily="34" charset="0"/>
                          <a:cs typeface="Arial" charset="0"/>
                        </a:rPr>
                        <a:t>B</a:t>
                      </a:r>
                      <a:endParaRPr kumimoji="0" lang="en-US" sz="1800" b="0" i="0" u="none" strike="noStrike" cap="none" normalizeH="0" baseline="0" dirty="0">
                        <a:ln>
                          <a:noFill/>
                        </a:ln>
                        <a:solidFill>
                          <a:schemeClr val="tx1"/>
                        </a:solidFill>
                        <a:effectLst/>
                        <a:latin typeface="Calibri" pitchFamily="34" charset="0"/>
                        <a:cs typeface="Arial" charset="0"/>
                      </a:endParaRPr>
                    </a:p>
                  </a:txBody>
                  <a:tcPr marL="27432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a:ln>
                            <a:noFill/>
                          </a:ln>
                          <a:solidFill>
                            <a:schemeClr val="tx1"/>
                          </a:solidFill>
                          <a:effectLst/>
                          <a:latin typeface="Symbol" pitchFamily="18" charset="2"/>
                          <a:cs typeface="Arial" charset="0"/>
                        </a:rPr>
                        <a:t>-</a:t>
                      </a:r>
                      <a:r>
                        <a:rPr kumimoji="0" lang="en-US" sz="1800" b="0" i="0" u="none" strike="noStrike" cap="none" normalizeH="0" baseline="0" dirty="0">
                          <a:ln>
                            <a:noFill/>
                          </a:ln>
                          <a:solidFill>
                            <a:schemeClr val="tx1"/>
                          </a:solidFill>
                          <a:effectLst/>
                          <a:latin typeface="Calibri" pitchFamily="34" charset="0"/>
                          <a:cs typeface="Arial" charset="0"/>
                        </a:rPr>
                        <a:t>1</a:t>
                      </a:r>
                    </a:p>
                  </a:txBody>
                  <a:tcPr marL="18288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.5</a:t>
                      </a:r>
                      <a:r>
                        <a:rPr kumimoji="0" lang="en-US" sz="1800" b="0" i="1" u="none" strike="noStrike" cap="none" normalizeH="0" baseline="0" dirty="0">
                          <a:ln>
                            <a:noFill/>
                          </a:ln>
                          <a:solidFill>
                            <a:schemeClr val="tx1"/>
                          </a:solidFill>
                          <a:effectLst/>
                          <a:latin typeface="Calibri" pitchFamily="34" charset="0"/>
                          <a:cs typeface="Arial" charset="0"/>
                        </a:rPr>
                        <a:t> </a:t>
                      </a: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pic>
        <p:nvPicPr>
          <p:cNvPr id="3403835" name="Picture 59" descr="tmp"/>
          <p:cNvPicPr>
            <a:picLocks noChangeAspect="1" noChangeArrowheads="1"/>
          </p:cNvPicPr>
          <p:nvPr/>
        </p:nvPicPr>
        <p:blipFill>
          <a:blip r:embed="rId3"/>
          <a:srcRect/>
          <a:stretch>
            <a:fillRect/>
          </a:stretch>
        </p:blipFill>
        <p:spPr bwMode="auto">
          <a:xfrm>
            <a:off x="4293484" y="874208"/>
            <a:ext cx="681228" cy="315468"/>
          </a:xfrm>
          <a:prstGeom prst="rect">
            <a:avLst/>
          </a:prstGeom>
          <a:noFill/>
          <a:ln w="9525">
            <a:noFill/>
            <a:miter lim="800000"/>
            <a:headEnd/>
            <a:tailEnd/>
          </a:ln>
        </p:spPr>
      </p:pic>
      <p:pic>
        <p:nvPicPr>
          <p:cNvPr id="3403836" name="Picture 60" descr="seas12"/>
          <p:cNvPicPr>
            <a:picLocks noChangeAspect="1" noChangeArrowheads="1"/>
          </p:cNvPicPr>
          <p:nvPr/>
        </p:nvPicPr>
        <p:blipFill>
          <a:blip r:embed="rId4"/>
          <a:srcRect/>
          <a:stretch>
            <a:fillRect/>
          </a:stretch>
        </p:blipFill>
        <p:spPr bwMode="auto">
          <a:xfrm>
            <a:off x="4262623" y="2915696"/>
            <a:ext cx="742950" cy="315468"/>
          </a:xfrm>
          <a:prstGeom prst="rect">
            <a:avLst/>
          </a:prstGeom>
          <a:noFill/>
          <a:ln w="9525">
            <a:noFill/>
            <a:miter lim="800000"/>
            <a:headEnd/>
            <a:tailEnd/>
          </a:ln>
        </p:spPr>
      </p:pic>
      <p:sp>
        <p:nvSpPr>
          <p:cNvPr id="3403839" name="Rectangle 63"/>
          <p:cNvSpPr>
            <a:spLocks noChangeArrowheads="1"/>
          </p:cNvSpPr>
          <p:nvPr/>
        </p:nvSpPr>
        <p:spPr bwMode="auto">
          <a:xfrm>
            <a:off x="1685099" y="3288302"/>
            <a:ext cx="6055156" cy="3010674"/>
          </a:xfrm>
          <a:prstGeom prst="rect">
            <a:avLst/>
          </a:prstGeom>
          <a:noFill/>
          <a:ln w="25400">
            <a:solidFill>
              <a:srgbClr val="FF5008"/>
            </a:solidFill>
            <a:miter lim="800000"/>
            <a:headEnd/>
            <a:tailEnd/>
          </a:ln>
        </p:spPr>
        <p:txBody>
          <a:bodyPr wrap="square" anchor="ctr">
            <a:noAutofit/>
          </a:bodyPr>
          <a:lstStyle/>
          <a:p>
            <a:pPr>
              <a:spcBef>
                <a:spcPts val="600"/>
              </a:spcBef>
            </a:pPr>
            <a:endParaRPr lang="en-US" sz="1662" dirty="0"/>
          </a:p>
        </p:txBody>
      </p:sp>
      <p:pic>
        <p:nvPicPr>
          <p:cNvPr id="14" name="Picture 13" descr="tmp.gif"/>
          <p:cNvPicPr>
            <a:picLocks noChangeAspect="1"/>
          </p:cNvPicPr>
          <p:nvPr/>
        </p:nvPicPr>
        <p:blipFill rotWithShape="1">
          <a:blip r:embed="rId5"/>
          <a:srcRect t="7037" b="11375"/>
          <a:stretch/>
        </p:blipFill>
        <p:spPr>
          <a:xfrm>
            <a:off x="1986280" y="4091081"/>
            <a:ext cx="1137920" cy="283845"/>
          </a:xfrm>
          <a:prstGeom prst="rect">
            <a:avLst/>
          </a:prstGeom>
        </p:spPr>
      </p:pic>
      <p:pic>
        <p:nvPicPr>
          <p:cNvPr id="15" name="Picture 14" descr="tmp.gif"/>
          <p:cNvPicPr>
            <a:picLocks noChangeAspect="1"/>
          </p:cNvPicPr>
          <p:nvPr/>
        </p:nvPicPr>
        <p:blipFill rotWithShape="1">
          <a:blip r:embed="rId6"/>
          <a:srcRect t="5690" b="8409"/>
          <a:stretch/>
        </p:blipFill>
        <p:spPr>
          <a:xfrm>
            <a:off x="1986280" y="5559836"/>
            <a:ext cx="1095294" cy="287655"/>
          </a:xfrm>
          <a:prstGeom prst="rect">
            <a:avLst/>
          </a:prstGeom>
        </p:spPr>
      </p:pic>
      <p:graphicFrame>
        <p:nvGraphicFramePr>
          <p:cNvPr id="16" name="Group 57"/>
          <p:cNvGraphicFramePr>
            <a:graphicFrameLocks noGrp="1"/>
          </p:cNvGraphicFramePr>
          <p:nvPr>
            <p:extLst>
              <p:ext uri="{D42A27DB-BD31-4B8C-83A1-F6EECF244321}">
                <p14:modId xmlns:p14="http://schemas.microsoft.com/office/powerpoint/2010/main" val="2336385058"/>
              </p:ext>
            </p:extLst>
          </p:nvPr>
        </p:nvGraphicFramePr>
        <p:xfrm>
          <a:off x="1736527" y="1341716"/>
          <a:ext cx="5943601" cy="1463040"/>
        </p:xfrm>
        <a:graphic>
          <a:graphicData uri="http://schemas.openxmlformats.org/drawingml/2006/table">
            <a:tbl>
              <a:tblPr firstRow="1">
                <a:tableStyleId>{5C22544A-7EE6-4342-B048-85BDC9FD1C3A}</a:tableStyleId>
              </a:tblPr>
              <a:tblGrid>
                <a:gridCol w="1368763">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6837">
                  <a:extLst>
                    <a:ext uri="{9D8B030D-6E8A-4147-A177-3AD203B41FA5}">
                      <a16:colId xmlns:a16="http://schemas.microsoft.com/office/drawing/2014/main" val="20002"/>
                    </a:ext>
                  </a:extLst>
                </a:gridCol>
                <a:gridCol w="1524001">
                  <a:extLst>
                    <a:ext uri="{9D8B030D-6E8A-4147-A177-3AD203B41FA5}">
                      <a16:colId xmlns:a16="http://schemas.microsoft.com/office/drawing/2014/main" val="20003"/>
                    </a:ext>
                  </a:extLst>
                </a:gridCol>
              </a:tblGrid>
              <a:tr h="3376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cs typeface="Arial" charset="0"/>
                        </a:rPr>
                        <a:t>Factor</a:t>
                      </a:r>
                    </a:p>
                  </a:txBody>
                  <a:tcPr horzOverflow="overflow">
                    <a:lnL w="12700" cap="flat" cmpd="sng" algn="ctr">
                      <a:solidFill>
                        <a:srgbClr val="354CA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bg1"/>
                          </a:solidFill>
                          <a:effectLst/>
                          <a:latin typeface="Calibri" pitchFamily="34" charset="0"/>
                          <a:cs typeface="Arial" charset="0"/>
                        </a:rPr>
                        <a:t>Roots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bg1"/>
                          </a:solidFill>
                          <a:effectLst/>
                          <a:latin typeface="Calibri" pitchFamily="34" charset="0"/>
                          <a:cs typeface="Arial" charset="0"/>
                        </a:rPr>
                        <a:t>Abs Recip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1" u="none" strike="noStrike" cap="none" normalizeH="0" baseline="0" dirty="0">
                          <a:ln>
                            <a:noFill/>
                          </a:ln>
                          <a:solidFill>
                            <a:schemeClr val="bg1"/>
                          </a:solidFill>
                          <a:effectLst/>
                          <a:latin typeface="Calibri" pitchFamily="34" charset="0"/>
                          <a:cs typeface="Arial" charset="0"/>
                        </a:rPr>
                        <a:t>  f</a:t>
                      </a:r>
                    </a:p>
                  </a:txBody>
                  <a:tcPr horzOverflow="overflow">
                    <a:lnL w="12700" cap="flat" cmpd="sng" algn="ctr">
                      <a:solidFill>
                        <a:schemeClr val="bg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extLst>
                  <a:ext uri="{0D108BD9-81ED-4DB2-BD59-A6C34878D82A}">
                    <a16:rowId xmlns:a16="http://schemas.microsoft.com/office/drawing/2014/main" val="10000"/>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 </a:t>
                      </a:r>
                      <a:r>
                        <a:rPr kumimoji="0" lang="en-US" sz="1800" b="0" i="0" u="none" strike="noStrike" cap="none" normalizeH="0" baseline="0" dirty="0">
                          <a:ln>
                            <a:noFill/>
                          </a:ln>
                          <a:solidFill>
                            <a:schemeClr val="tx1"/>
                          </a:solidFill>
                          <a:effectLst/>
                          <a:latin typeface="Symbol" pitchFamily="18" charset="2"/>
                          <a:cs typeface="Arial" charset="0"/>
                        </a:rPr>
                        <a:t>- </a:t>
                      </a:r>
                      <a:r>
                        <a:rPr kumimoji="0" lang="en-US" sz="1800" b="0" i="1" u="none" strike="noStrike" cap="none" normalizeH="0" baseline="0" dirty="0">
                          <a:ln>
                            <a:noFill/>
                          </a:ln>
                          <a:solidFill>
                            <a:schemeClr val="tx1"/>
                          </a:solidFill>
                          <a:effectLst/>
                          <a:latin typeface="Calibri" pitchFamily="34" charset="0"/>
                          <a:cs typeface="Arial" charset="0"/>
                        </a:rPr>
                        <a:t>B</a:t>
                      </a:r>
                      <a:endParaRPr kumimoji="0" lang="en-US" sz="1800" b="0" i="0" u="none" strike="noStrike" cap="none" normalizeH="0" baseline="0" dirty="0">
                        <a:ln>
                          <a:noFill/>
                        </a:ln>
                        <a:solidFill>
                          <a:schemeClr val="tx1"/>
                        </a:solidFill>
                        <a:effectLst/>
                        <a:latin typeface="Calibri" pitchFamily="34" charset="0"/>
                        <a:cs typeface="Arial" charset="0"/>
                      </a:endParaRP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  0</a:t>
                      </a: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 </a:t>
                      </a:r>
                      <a:r>
                        <a:rPr kumimoji="0" lang="en-US" sz="1800" b="0" i="0" u="none" strike="noStrike" cap="none" normalizeH="0" baseline="0" dirty="0">
                          <a:ln>
                            <a:noFill/>
                          </a:ln>
                          <a:solidFill>
                            <a:schemeClr val="tx1"/>
                          </a:solidFill>
                          <a:effectLst/>
                          <a:latin typeface="Symbol" pitchFamily="18" charset="2"/>
                          <a:cs typeface="Arial" charset="0"/>
                        </a:rPr>
                        <a:t>+ </a:t>
                      </a:r>
                      <a:r>
                        <a:rPr kumimoji="0" lang="en-US" sz="1800" b="0" i="1" u="none" strike="noStrike" cap="none" normalizeH="0" baseline="0" dirty="0">
                          <a:ln>
                            <a:noFill/>
                          </a:ln>
                          <a:solidFill>
                            <a:schemeClr val="tx1"/>
                          </a:solidFill>
                          <a:effectLst/>
                          <a:latin typeface="Calibri" pitchFamily="34" charset="0"/>
                          <a:cs typeface="Arial" charset="0"/>
                        </a:rPr>
                        <a:t>B</a:t>
                      </a:r>
                      <a:r>
                        <a:rPr kumimoji="0" lang="en-US" sz="1800" b="0" i="1" u="none" strike="noStrike" cap="none" normalizeH="0" baseline="30000" dirty="0">
                          <a:ln>
                            <a:noFill/>
                          </a:ln>
                          <a:solidFill>
                            <a:schemeClr val="tx1"/>
                          </a:solidFill>
                          <a:effectLst/>
                          <a:latin typeface="Calibri" pitchFamily="34" charset="0"/>
                          <a:cs typeface="Arial" charset="0"/>
                        </a:rPr>
                        <a:t>2</a:t>
                      </a:r>
                      <a:endParaRPr kumimoji="0" lang="en-US" sz="1800" b="0" i="0" u="none" strike="noStrike" cap="none" normalizeH="0" baseline="0" dirty="0">
                        <a:ln>
                          <a:noFill/>
                        </a:ln>
                        <a:solidFill>
                          <a:schemeClr val="tx1"/>
                        </a:solidFill>
                        <a:effectLst/>
                        <a:latin typeface="Calibri" pitchFamily="34" charset="0"/>
                        <a:cs typeface="Arial" charset="0"/>
                      </a:endParaRP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sym typeface="Symbol" panose="05050102010706020507" pitchFamily="18" charset="2"/>
                        </a:rPr>
                        <a:t></a:t>
                      </a:r>
                      <a:r>
                        <a:rPr kumimoji="0" lang="en-US" sz="1800" b="0" i="1" u="none" strike="noStrike" cap="none" normalizeH="0" baseline="0" dirty="0">
                          <a:ln>
                            <a:noFill/>
                          </a:ln>
                          <a:solidFill>
                            <a:schemeClr val="tx1"/>
                          </a:solidFill>
                          <a:effectLst/>
                          <a:latin typeface="Calibri" pitchFamily="34" charset="0"/>
                          <a:cs typeface="Arial" charset="0"/>
                          <a:sym typeface="Symbol" panose="05050102010706020507" pitchFamily="18" charset="2"/>
                        </a:rPr>
                        <a:t>i</a:t>
                      </a:r>
                      <a:endParaRPr kumimoji="0" lang="en-US" sz="1800" b="0" i="1" u="none" strike="noStrike" cap="none" normalizeH="0" baseline="0" dirty="0">
                        <a:ln>
                          <a:noFill/>
                        </a:ln>
                        <a:solidFill>
                          <a:schemeClr val="tx1"/>
                        </a:solidFill>
                        <a:effectLst/>
                        <a:latin typeface="Calibri" pitchFamily="34" charset="0"/>
                        <a:cs typeface="Arial" charset="0"/>
                      </a:endParaRP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sym typeface="Symbol" pitchFamily="18" charset="2"/>
                        </a:rPr>
                        <a:t>  .25</a:t>
                      </a: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7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 </a:t>
                      </a:r>
                      <a:r>
                        <a:rPr kumimoji="0" lang="en-US" sz="1800" b="0" i="0" u="none" strike="noStrike" cap="none" normalizeH="0" baseline="0" dirty="0">
                          <a:ln>
                            <a:noFill/>
                          </a:ln>
                          <a:solidFill>
                            <a:schemeClr val="tx1"/>
                          </a:solidFill>
                          <a:effectLst/>
                          <a:latin typeface="Symbol" pitchFamily="18" charset="2"/>
                          <a:cs typeface="Arial" charset="0"/>
                        </a:rPr>
                        <a:t>+ </a:t>
                      </a:r>
                      <a:r>
                        <a:rPr kumimoji="0" lang="en-US" sz="1800" b="0" i="1" u="none" strike="noStrike" cap="none" normalizeH="0" baseline="0" dirty="0">
                          <a:ln>
                            <a:noFill/>
                          </a:ln>
                          <a:solidFill>
                            <a:schemeClr val="tx1"/>
                          </a:solidFill>
                          <a:effectLst/>
                          <a:latin typeface="Calibri" pitchFamily="34" charset="0"/>
                          <a:cs typeface="Arial" charset="0"/>
                        </a:rPr>
                        <a:t>B</a:t>
                      </a:r>
                      <a:endParaRPr kumimoji="0" lang="en-US" sz="1800" b="0" i="0" u="none" strike="noStrike" cap="none" normalizeH="0" baseline="0" dirty="0">
                        <a:ln>
                          <a:noFill/>
                        </a:ln>
                        <a:solidFill>
                          <a:schemeClr val="tx1"/>
                        </a:solidFill>
                        <a:effectLst/>
                        <a:latin typeface="Calibri" pitchFamily="34" charset="0"/>
                        <a:cs typeface="Arial" charset="0"/>
                      </a:endParaRP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1</a:t>
                      </a:r>
                    </a:p>
                  </a:txBody>
                  <a:tcPr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Symbol" pitchFamily="18" charset="2"/>
                          <a:cs typeface="Arial" charset="0"/>
                        </a:rPr>
                        <a:t>  .5</a:t>
                      </a:r>
                      <a:endParaRPr kumimoji="0" lang="en-US" sz="1800" b="0" i="0" u="none" strike="noStrike" cap="none" normalizeH="0" baseline="0" dirty="0">
                        <a:ln>
                          <a:noFill/>
                        </a:ln>
                        <a:solidFill>
                          <a:schemeClr val="tx1"/>
                        </a:solidFill>
                        <a:effectLst/>
                        <a:latin typeface="Calibri" pitchFamily="34" charset="0"/>
                        <a:cs typeface="Arial" charset="0"/>
                      </a:endParaRPr>
                    </a:p>
                  </a:txBody>
                  <a:tcPr marL="457200" horzOverflow="overflow">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7" name="Rectangle 16"/>
          <p:cNvSpPr/>
          <p:nvPr/>
        </p:nvSpPr>
        <p:spPr bwMode="auto">
          <a:xfrm>
            <a:off x="1676400" y="1306068"/>
            <a:ext cx="6063855" cy="1525625"/>
          </a:xfrm>
          <a:prstGeom prst="rect">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2" name="Title 4"/>
          <p:cNvSpPr txBox="1">
            <a:spLocks/>
          </p:cNvSpPr>
          <p:nvPr/>
        </p:nvSpPr>
        <p:spPr>
          <a:xfrm>
            <a:off x="2857500" y="304800"/>
            <a:ext cx="3429000" cy="609600"/>
          </a:xfrm>
          <a:prstGeom prst="rect">
            <a:avLst/>
          </a:prstGeom>
        </p:spPr>
        <p:txBody>
          <a:bodyP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pPr>
              <a:spcBef>
                <a:spcPts val="600"/>
              </a:spcBef>
            </a:pPr>
            <a:r>
              <a:rPr lang="en-US" sz="3200" b="1">
                <a:latin typeface="+mn-lt"/>
              </a:rPr>
              <a:t>Factor Tables</a:t>
            </a:r>
            <a:endParaRPr lang="en-US" sz="3200" b="1" dirty="0">
              <a:latin typeface="+mn-lt"/>
            </a:endParaRPr>
          </a:p>
        </p:txBody>
      </p:sp>
    </p:spTree>
    <p:extLst>
      <p:ext uri="{BB962C8B-B14F-4D97-AF65-F5344CB8AC3E}">
        <p14:creationId xmlns:p14="http://schemas.microsoft.com/office/powerpoint/2010/main" val="375047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38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40383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4038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40383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3839"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mp.gif"/>
          <p:cNvPicPr>
            <a:picLocks noChangeAspect="1"/>
          </p:cNvPicPr>
          <p:nvPr/>
        </p:nvPicPr>
        <p:blipFill>
          <a:blip r:embed="rId3"/>
          <a:stretch>
            <a:fillRect/>
          </a:stretch>
        </p:blipFill>
        <p:spPr>
          <a:xfrm>
            <a:off x="736971" y="1501394"/>
            <a:ext cx="2042981" cy="624606"/>
          </a:xfrm>
          <a:prstGeom prst="rect">
            <a:avLst/>
          </a:prstGeom>
          <a:ln>
            <a:solidFill>
              <a:srgbClr val="FF0000"/>
            </a:solidFill>
          </a:ln>
        </p:spPr>
      </p:pic>
      <p:pic>
        <p:nvPicPr>
          <p:cNvPr id="8" name="Picture 7" descr="tmp.gif"/>
          <p:cNvPicPr>
            <a:picLocks noChangeAspect="1"/>
          </p:cNvPicPr>
          <p:nvPr/>
        </p:nvPicPr>
        <p:blipFill>
          <a:blip r:embed="rId4"/>
          <a:stretch>
            <a:fillRect/>
          </a:stretch>
        </p:blipFill>
        <p:spPr>
          <a:xfrm>
            <a:off x="3225485" y="1334617"/>
            <a:ext cx="3689956" cy="514878"/>
          </a:xfrm>
          <a:prstGeom prst="rect">
            <a:avLst/>
          </a:prstGeom>
        </p:spPr>
      </p:pic>
      <p:pic>
        <p:nvPicPr>
          <p:cNvPr id="9" name="Picture 8" descr="tmp.gif"/>
          <p:cNvPicPr>
            <a:picLocks noChangeAspect="1"/>
          </p:cNvPicPr>
          <p:nvPr/>
        </p:nvPicPr>
        <p:blipFill>
          <a:blip r:embed="rId5"/>
          <a:stretch>
            <a:fillRect/>
          </a:stretch>
        </p:blipFill>
        <p:spPr>
          <a:xfrm>
            <a:off x="3225485" y="1874816"/>
            <a:ext cx="5261405" cy="514878"/>
          </a:xfrm>
          <a:prstGeom prst="rect">
            <a:avLst/>
          </a:prstGeom>
        </p:spPr>
      </p:pic>
      <p:sp>
        <p:nvSpPr>
          <p:cNvPr id="10" name="TextBox 9"/>
          <p:cNvSpPr txBox="1"/>
          <p:nvPr/>
        </p:nvSpPr>
        <p:spPr>
          <a:xfrm>
            <a:off x="457200" y="2427997"/>
            <a:ext cx="2743200" cy="461665"/>
          </a:xfrm>
          <a:prstGeom prst="rect">
            <a:avLst/>
          </a:prstGeom>
          <a:noFill/>
        </p:spPr>
        <p:txBody>
          <a:bodyPr wrap="square" rtlCol="0">
            <a:noAutofit/>
          </a:bodyPr>
          <a:lstStyle/>
          <a:p>
            <a:pPr>
              <a:spcBef>
                <a:spcPts val="600"/>
              </a:spcBef>
            </a:pPr>
            <a:r>
              <a:rPr lang="en-US" sz="2400" b="1" dirty="0"/>
              <a:t>Example signals:</a:t>
            </a:r>
          </a:p>
        </p:txBody>
      </p:sp>
      <p:sp>
        <p:nvSpPr>
          <p:cNvPr id="6" name="TextBox 5"/>
          <p:cNvSpPr txBox="1"/>
          <p:nvPr/>
        </p:nvSpPr>
        <p:spPr>
          <a:xfrm>
            <a:off x="457200" y="5847695"/>
            <a:ext cx="8021625" cy="461665"/>
          </a:xfrm>
          <a:prstGeom prst="rect">
            <a:avLst/>
          </a:prstGeom>
          <a:noFill/>
        </p:spPr>
        <p:txBody>
          <a:bodyPr wrap="square" rtlCol="0">
            <a:noAutofit/>
          </a:bodyPr>
          <a:lstStyle/>
          <a:p>
            <a:pPr>
              <a:spcBef>
                <a:spcPts val="600"/>
              </a:spcBef>
            </a:pP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t</a:t>
            </a:r>
            <a:r>
              <a:rPr lang="en-US" sz="2400" dirty="0"/>
              <a:t> is nonstationary because of non-constant mean. </a:t>
            </a:r>
          </a:p>
        </p:txBody>
      </p:sp>
      <p:sp>
        <p:nvSpPr>
          <p:cNvPr id="11" name="Rectangle 10">
            <a:extLst>
              <a:ext uri="{FF2B5EF4-FFF2-40B4-BE49-F238E27FC236}">
                <a16:creationId xmlns:a16="http://schemas.microsoft.com/office/drawing/2014/main" id="{8E00C098-652B-9942-AB25-2EC5FA8D48ED}"/>
              </a:ext>
            </a:extLst>
          </p:cNvPr>
          <p:cNvSpPr/>
          <p:nvPr/>
        </p:nvSpPr>
        <p:spPr>
          <a:xfrm>
            <a:off x="1573322" y="7354279"/>
            <a:ext cx="6189785" cy="2138534"/>
          </a:xfrm>
          <a:prstGeom prst="rect">
            <a:avLst/>
          </a:prstGeom>
        </p:spPr>
        <p:txBody>
          <a:bodyPr wrap="square">
            <a:noAutofit/>
          </a:bodyPr>
          <a:lstStyle/>
          <a:p>
            <a:pPr>
              <a:spcBef>
                <a:spcPts val="600"/>
              </a:spcBef>
            </a:pPr>
            <a:r>
              <a:rPr lang="en-US" sz="1662" dirty="0"/>
              <a:t>Signal_lin = gen.sigplusnoise.wge(100,.1,.7,vara = 0, sn = 9) </a:t>
            </a:r>
          </a:p>
          <a:p>
            <a:pPr>
              <a:spcBef>
                <a:spcPts val="600"/>
              </a:spcBef>
            </a:pPr>
            <a:r>
              <a:rPr lang="en-US" sz="1662" dirty="0"/>
              <a:t>Signal_quad = .07*seq(1,100)^2</a:t>
            </a:r>
          </a:p>
          <a:p>
            <a:pPr>
              <a:spcBef>
                <a:spcPts val="600"/>
              </a:spcBef>
            </a:pPr>
            <a:r>
              <a:rPr lang="en-US" sz="1662" dirty="0"/>
              <a:t>Noise = gen.arma.wge(100,phi = .95,vara = 500, sn = 9)</a:t>
            </a:r>
          </a:p>
          <a:p>
            <a:pPr>
              <a:spcBef>
                <a:spcPts val="600"/>
              </a:spcBef>
            </a:pPr>
            <a:r>
              <a:rPr lang="en-US" sz="1662" dirty="0"/>
              <a:t>Xs = Signal_lin + Signal_quad + Noise</a:t>
            </a:r>
          </a:p>
          <a:p>
            <a:pPr>
              <a:spcBef>
                <a:spcPts val="600"/>
              </a:spcBef>
            </a:pPr>
            <a:r>
              <a:rPr lang="en-US" sz="1662" dirty="0"/>
              <a:t>plot(Xs, type = "l")</a:t>
            </a:r>
          </a:p>
          <a:p>
            <a:pPr>
              <a:spcBef>
                <a:spcPts val="600"/>
              </a:spcBef>
            </a:pPr>
            <a:r>
              <a:rPr lang="en-US" sz="1662" dirty="0"/>
              <a:t>Xhats = .1 + .7*seq(1,100) + .07 * seq(1,100)^2</a:t>
            </a:r>
          </a:p>
          <a:p>
            <a:pPr>
              <a:spcBef>
                <a:spcPts val="600"/>
              </a:spcBef>
            </a:pPr>
            <a:r>
              <a:rPr lang="en-US" sz="1662" dirty="0"/>
              <a:t>resids = Xs - Xhats</a:t>
            </a:r>
          </a:p>
          <a:p>
            <a:pPr>
              <a:spcBef>
                <a:spcPts val="600"/>
              </a:spcBef>
            </a:pPr>
            <a:r>
              <a:rPr lang="en-US" sz="1662" dirty="0"/>
              <a:t>plot(resids,type = "l")</a:t>
            </a:r>
          </a:p>
        </p:txBody>
      </p:sp>
      <p:pic>
        <p:nvPicPr>
          <p:cNvPr id="15" name="Picture 14" descr="tmp.gif">
            <a:extLst>
              <a:ext uri="{FF2B5EF4-FFF2-40B4-BE49-F238E27FC236}">
                <a16:creationId xmlns:a16="http://schemas.microsoft.com/office/drawing/2014/main" id="{CED92E9C-58FB-114A-9ACA-D313F98C7282}"/>
              </a:ext>
            </a:extLst>
          </p:cNvPr>
          <p:cNvPicPr>
            <a:picLocks noChangeAspect="1"/>
          </p:cNvPicPr>
          <p:nvPr/>
        </p:nvPicPr>
        <p:blipFill>
          <a:blip r:embed="rId6"/>
          <a:srcRect t="34513" b="30975"/>
          <a:stretch>
            <a:fillRect/>
          </a:stretch>
        </p:blipFill>
        <p:spPr>
          <a:xfrm>
            <a:off x="3225485" y="2373923"/>
            <a:ext cx="2885460" cy="56270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8C21DB-377B-2C47-B8A2-47EDFAD54019}"/>
                  </a:ext>
                </a:extLst>
              </p:cNvPr>
              <p:cNvSpPr txBox="1"/>
              <p:nvPr/>
            </p:nvSpPr>
            <p:spPr>
              <a:xfrm>
                <a:off x="1525499" y="3065830"/>
                <a:ext cx="3330720"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=2+4</m:t>
                      </m:r>
                      <m:r>
                        <a:rPr lang="en-US" sz="2400" i="1">
                          <a:latin typeface="Cambria Math" panose="02040503050406030204" pitchFamily="18" charset="0"/>
                        </a:rPr>
                        <m:t>𝑡</m:t>
                      </m:r>
                      <m:r>
                        <a:rPr lang="en-US" sz="2400" i="1">
                          <a:latin typeface="Cambria Math" panose="02040503050406030204" pitchFamily="18" charset="0"/>
                        </a:rPr>
                        <m:t>+.07</m:t>
                      </m:r>
                      <m:sSup>
                        <m:sSupPr>
                          <m:ctrlPr>
                            <a:rPr lang="en-US" sz="2400" i="1">
                              <a:latin typeface="Cambria Math" panose="02040503050406030204" pitchFamily="18" charset="0"/>
                            </a:rPr>
                          </m:ctrlPr>
                        </m:sSupPr>
                        <m:e>
                          <m:r>
                            <a:rPr lang="en-US" sz="2400" i="1">
                              <a:latin typeface="Cambria Math" panose="02040503050406030204" pitchFamily="18" charset="0"/>
                            </a:rPr>
                            <m:t>𝑡</m:t>
                          </m:r>
                        </m:e>
                        <m:sup>
                          <m:r>
                            <a:rPr lang="en-US" sz="2400" i="1">
                              <a:latin typeface="Cambria Math" panose="02040503050406030204" pitchFamily="18" charset="0"/>
                            </a:rPr>
                            <m:t>2</m:t>
                          </m:r>
                        </m:sup>
                      </m:sSup>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𝑍</m:t>
                          </m:r>
                        </m:e>
                        <m:sub>
                          <m:r>
                            <a:rPr lang="en-US" sz="2400" i="1">
                              <a:latin typeface="Cambria Math" panose="02040503050406030204" pitchFamily="18" charset="0"/>
                            </a:rPr>
                            <m:t>𝑡</m:t>
                          </m:r>
                        </m:sub>
                      </m:sSub>
                    </m:oMath>
                  </m:oMathPara>
                </a14:m>
                <a:endParaRPr lang="en-US" sz="2400" dirty="0"/>
              </a:p>
            </p:txBody>
          </p:sp>
        </mc:Choice>
        <mc:Fallback xmlns="">
          <p:sp>
            <p:nvSpPr>
              <p:cNvPr id="17" name="TextBox 16">
                <a:extLst>
                  <a:ext uri="{FF2B5EF4-FFF2-40B4-BE49-F238E27FC236}">
                    <a16:creationId xmlns:a16="http://schemas.microsoft.com/office/drawing/2014/main" id="{F58C21DB-377B-2C47-B8A2-47EDFAD54019}"/>
                  </a:ext>
                </a:extLst>
              </p:cNvPr>
              <p:cNvSpPr txBox="1">
                <a:spLocks noRot="1" noChangeAspect="1" noMove="1" noResize="1" noEditPoints="1" noAdjustHandles="1" noChangeArrowheads="1" noChangeShapeType="1" noTextEdit="1"/>
              </p:cNvSpPr>
              <p:nvPr/>
            </p:nvSpPr>
            <p:spPr>
              <a:xfrm>
                <a:off x="1525499" y="3065830"/>
                <a:ext cx="3330720" cy="369332"/>
              </a:xfrm>
              <a:prstGeom prst="rect">
                <a:avLst/>
              </a:prstGeom>
              <a:blipFill>
                <a:blip r:embed="rId7"/>
                <a:stretch>
                  <a:fillRect l="-1280"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BA22066-55F6-DF42-B5F7-6CAA6810D36B}"/>
                  </a:ext>
                </a:extLst>
              </p:cNvPr>
              <p:cNvSpPr/>
              <p:nvPr/>
            </p:nvSpPr>
            <p:spPr>
              <a:xfrm>
                <a:off x="5266251" y="3023215"/>
                <a:ext cx="1933671" cy="461665"/>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r>
                        <a:rPr lang="en-US" sz="2400">
                          <a:latin typeface="Cambria Math" panose="02040503050406030204" pitchFamily="18" charset="0"/>
                        </a:rPr>
                        <m:t> </m:t>
                      </m:r>
                      <m:r>
                        <m:rPr>
                          <m:sty m:val="p"/>
                        </m:rPr>
                        <a:rPr lang="en-US" sz="2400">
                          <a:latin typeface="Cambria Math" panose="02040503050406030204" pitchFamily="18" charset="0"/>
                        </a:rPr>
                        <m:t>are</m:t>
                      </m:r>
                      <m:r>
                        <a:rPr lang="en-US" sz="2400">
                          <a:latin typeface="Cambria Math" panose="02040503050406030204" pitchFamily="18" charset="0"/>
                        </a:rPr>
                        <m:t> </m:t>
                      </m:r>
                      <m:r>
                        <m:rPr>
                          <m:sty m:val="p"/>
                        </m:rPr>
                        <a:rPr lang="en-US" sz="2400">
                          <a:latin typeface="Cambria Math" panose="02040503050406030204" pitchFamily="18" charset="0"/>
                        </a:rPr>
                        <m:t>AR</m:t>
                      </m:r>
                      <m:r>
                        <a:rPr lang="en-US" sz="2400">
                          <a:latin typeface="Cambria Math" panose="02040503050406030204" pitchFamily="18" charset="0"/>
                        </a:rPr>
                        <m:t>(1)</m:t>
                      </m:r>
                    </m:oMath>
                  </m:oMathPara>
                </a14:m>
                <a:endParaRPr lang="en-US" sz="2400" dirty="0"/>
              </a:p>
            </p:txBody>
          </p:sp>
        </mc:Choice>
        <mc:Fallback xmlns="">
          <p:sp>
            <p:nvSpPr>
              <p:cNvPr id="21" name="Rectangle 20">
                <a:extLst>
                  <a:ext uri="{FF2B5EF4-FFF2-40B4-BE49-F238E27FC236}">
                    <a16:creationId xmlns:a16="http://schemas.microsoft.com/office/drawing/2014/main" id="{ABA22066-55F6-DF42-B5F7-6CAA6810D36B}"/>
                  </a:ext>
                </a:extLst>
              </p:cNvPr>
              <p:cNvSpPr>
                <a:spLocks noRot="1" noChangeAspect="1" noMove="1" noResize="1" noEditPoints="1" noAdjustHandles="1" noChangeArrowheads="1" noChangeShapeType="1" noTextEdit="1"/>
              </p:cNvSpPr>
              <p:nvPr/>
            </p:nvSpPr>
            <p:spPr>
              <a:xfrm>
                <a:off x="5266251" y="3023215"/>
                <a:ext cx="1933671" cy="461665"/>
              </a:xfrm>
              <a:prstGeom prst="rect">
                <a:avLst/>
              </a:prstGeom>
              <a:blipFill>
                <a:blip r:embed="rId8"/>
                <a:stretch>
                  <a:fillRect b="-19737"/>
                </a:stretch>
              </a:blipFill>
            </p:spPr>
            <p:txBody>
              <a:bodyPr/>
              <a:lstStyle/>
              <a:p>
                <a:r>
                  <a:rPr lang="en-US">
                    <a:noFill/>
                  </a:rPr>
                  <a:t> </a:t>
                </a:r>
              </a:p>
            </p:txBody>
          </p:sp>
        </mc:Fallback>
      </mc:AlternateContent>
      <p:sp>
        <p:nvSpPr>
          <p:cNvPr id="4" name="Title 3"/>
          <p:cNvSpPr>
            <a:spLocks noGrp="1"/>
          </p:cNvSpPr>
          <p:nvPr>
            <p:ph type="title"/>
          </p:nvPr>
        </p:nvSpPr>
        <p:spPr>
          <a:xfrm>
            <a:off x="457200" y="228600"/>
            <a:ext cx="8229600" cy="1143000"/>
          </a:xfrm>
        </p:spPr>
        <p:txBody>
          <a:bodyPr>
            <a:noAutofit/>
          </a:bodyPr>
          <a:lstStyle/>
          <a:p>
            <a:pPr>
              <a:spcBef>
                <a:spcPts val="600"/>
              </a:spcBef>
            </a:pPr>
            <a:r>
              <a:rPr lang="en-US" sz="3600" dirty="0"/>
              <a:t>Deterministic Signal-Plus-Noise Models</a:t>
            </a:r>
          </a:p>
        </p:txBody>
      </p:sp>
      <p:sp>
        <p:nvSpPr>
          <p:cNvPr id="16" name="TextBox 15">
            <a:extLst>
              <a:ext uri="{FF2B5EF4-FFF2-40B4-BE49-F238E27FC236}">
                <a16:creationId xmlns:a16="http://schemas.microsoft.com/office/drawing/2014/main" id="{AC9F0F10-D514-684A-8C8F-415DFF02E0FA}"/>
              </a:ext>
            </a:extLst>
          </p:cNvPr>
          <p:cNvSpPr txBox="1"/>
          <p:nvPr/>
        </p:nvSpPr>
        <p:spPr>
          <a:xfrm>
            <a:off x="1143000" y="3662068"/>
            <a:ext cx="1284388" cy="338554"/>
          </a:xfrm>
          <a:prstGeom prst="rect">
            <a:avLst/>
          </a:prstGeom>
          <a:noFill/>
        </p:spPr>
        <p:txBody>
          <a:bodyPr wrap="square" rtlCol="0">
            <a:noAutofit/>
          </a:bodyPr>
          <a:lstStyle/>
          <a:p>
            <a:pPr algn="ctr">
              <a:spcBef>
                <a:spcPts val="600"/>
              </a:spcBef>
            </a:pPr>
            <a:r>
              <a:rPr lang="en-US" sz="1600" dirty="0"/>
              <a:t>Realization</a:t>
            </a:r>
          </a:p>
        </p:txBody>
      </p:sp>
      <p:sp>
        <p:nvSpPr>
          <p:cNvPr id="18" name="TextBox 17">
            <a:extLst>
              <a:ext uri="{FF2B5EF4-FFF2-40B4-BE49-F238E27FC236}">
                <a16:creationId xmlns:a16="http://schemas.microsoft.com/office/drawing/2014/main" id="{0CBCE6E2-EE8C-A740-9C3E-4C6B9735F2F4}"/>
              </a:ext>
            </a:extLst>
          </p:cNvPr>
          <p:cNvSpPr txBox="1"/>
          <p:nvPr/>
        </p:nvSpPr>
        <p:spPr>
          <a:xfrm>
            <a:off x="4033194" y="3662068"/>
            <a:ext cx="1284388" cy="338554"/>
          </a:xfrm>
          <a:prstGeom prst="rect">
            <a:avLst/>
          </a:prstGeom>
          <a:noFill/>
        </p:spPr>
        <p:txBody>
          <a:bodyPr wrap="square" rtlCol="0">
            <a:noAutofit/>
          </a:bodyPr>
          <a:lstStyle/>
          <a:p>
            <a:pPr algn="ctr">
              <a:spcBef>
                <a:spcPts val="600"/>
              </a:spcBef>
            </a:pPr>
            <a:r>
              <a:rPr lang="en-US" sz="1600" dirty="0"/>
              <a:t>Signal</a:t>
            </a:r>
          </a:p>
        </p:txBody>
      </p:sp>
      <p:sp>
        <p:nvSpPr>
          <p:cNvPr id="19" name="TextBox 18">
            <a:extLst>
              <a:ext uri="{FF2B5EF4-FFF2-40B4-BE49-F238E27FC236}">
                <a16:creationId xmlns:a16="http://schemas.microsoft.com/office/drawing/2014/main" id="{8B6B1936-64F4-EA4B-BC36-00E7B9C6CC22}"/>
              </a:ext>
            </a:extLst>
          </p:cNvPr>
          <p:cNvSpPr txBox="1"/>
          <p:nvPr/>
        </p:nvSpPr>
        <p:spPr>
          <a:xfrm>
            <a:off x="6792812" y="3662068"/>
            <a:ext cx="1284388" cy="338554"/>
          </a:xfrm>
          <a:prstGeom prst="rect">
            <a:avLst/>
          </a:prstGeom>
          <a:noFill/>
        </p:spPr>
        <p:txBody>
          <a:bodyPr wrap="square" rtlCol="0">
            <a:noAutofit/>
          </a:bodyPr>
          <a:lstStyle/>
          <a:p>
            <a:pPr algn="ctr">
              <a:spcBef>
                <a:spcPts val="600"/>
              </a:spcBef>
            </a:pPr>
            <a:r>
              <a:rPr lang="en-US" sz="1600" dirty="0"/>
              <a:t>Noise</a:t>
            </a:r>
          </a:p>
        </p:txBody>
      </p:sp>
      <p:pic>
        <p:nvPicPr>
          <p:cNvPr id="12" name="Picture 11">
            <a:extLst>
              <a:ext uri="{FF2B5EF4-FFF2-40B4-BE49-F238E27FC236}">
                <a16:creationId xmlns:a16="http://schemas.microsoft.com/office/drawing/2014/main" id="{E1007A05-3D67-A143-8268-C57AEB52C21B}"/>
              </a:ext>
            </a:extLst>
          </p:cNvPr>
          <p:cNvPicPr>
            <a:picLocks noChangeAspect="1"/>
          </p:cNvPicPr>
          <p:nvPr/>
        </p:nvPicPr>
        <p:blipFill>
          <a:blip r:embed="rId9"/>
          <a:stretch>
            <a:fillRect/>
          </a:stretch>
        </p:blipFill>
        <p:spPr>
          <a:xfrm>
            <a:off x="775757" y="4021390"/>
            <a:ext cx="2095788" cy="1873620"/>
          </a:xfrm>
          <a:prstGeom prst="rect">
            <a:avLst/>
          </a:prstGeom>
        </p:spPr>
      </p:pic>
      <p:pic>
        <p:nvPicPr>
          <p:cNvPr id="13" name="Picture 12">
            <a:extLst>
              <a:ext uri="{FF2B5EF4-FFF2-40B4-BE49-F238E27FC236}">
                <a16:creationId xmlns:a16="http://schemas.microsoft.com/office/drawing/2014/main" id="{38A5AC67-3AB1-D44B-A66E-B6F7FA554FA9}"/>
              </a:ext>
            </a:extLst>
          </p:cNvPr>
          <p:cNvPicPr>
            <a:picLocks noChangeAspect="1"/>
          </p:cNvPicPr>
          <p:nvPr/>
        </p:nvPicPr>
        <p:blipFill>
          <a:blip r:embed="rId10"/>
          <a:stretch>
            <a:fillRect/>
          </a:stretch>
        </p:blipFill>
        <p:spPr>
          <a:xfrm>
            <a:off x="3620320" y="4044430"/>
            <a:ext cx="2095788" cy="1873620"/>
          </a:xfrm>
          <a:prstGeom prst="rect">
            <a:avLst/>
          </a:prstGeom>
        </p:spPr>
      </p:pic>
      <p:pic>
        <p:nvPicPr>
          <p:cNvPr id="14" name="Picture 13">
            <a:extLst>
              <a:ext uri="{FF2B5EF4-FFF2-40B4-BE49-F238E27FC236}">
                <a16:creationId xmlns:a16="http://schemas.microsoft.com/office/drawing/2014/main" id="{A6E0C271-A888-D743-A7B6-A6E9698EC488}"/>
              </a:ext>
            </a:extLst>
          </p:cNvPr>
          <p:cNvPicPr>
            <a:picLocks noChangeAspect="1"/>
          </p:cNvPicPr>
          <p:nvPr/>
        </p:nvPicPr>
        <p:blipFill>
          <a:blip r:embed="rId11"/>
          <a:stretch>
            <a:fillRect/>
          </a:stretch>
        </p:blipFill>
        <p:spPr>
          <a:xfrm>
            <a:off x="6383037" y="4044430"/>
            <a:ext cx="2095788" cy="1873620"/>
          </a:xfrm>
          <a:prstGeom prst="rect">
            <a:avLst/>
          </a:prstGeom>
        </p:spPr>
      </p:pic>
    </p:spTree>
    <p:extLst>
      <p:ext uri="{BB962C8B-B14F-4D97-AF65-F5344CB8AC3E}">
        <p14:creationId xmlns:p14="http://schemas.microsoft.com/office/powerpoint/2010/main" val="374369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fade">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17" grpId="0"/>
      <p:bldP spid="16" grpId="0"/>
      <p:bldP spid="18" grpId="0"/>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6154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C06D-6525-DA4F-B1E2-9BB23918C554}"/>
              </a:ext>
            </a:extLst>
          </p:cNvPr>
          <p:cNvSpPr>
            <a:spLocks noGrp="1"/>
          </p:cNvSpPr>
          <p:nvPr>
            <p:ph type="ctrTitle"/>
          </p:nvPr>
        </p:nvSpPr>
        <p:spPr/>
        <p:txBody>
          <a:bodyPr>
            <a:normAutofit fontScale="90000"/>
          </a:bodyPr>
          <a:lstStyle/>
          <a:p>
            <a:r>
              <a:rPr lang="en-US" dirty="0"/>
              <a:t>Seasonal Models | </a:t>
            </a:r>
            <a:r>
              <a:rPr lang="en-US" dirty="0" err="1"/>
              <a:t>tswge</a:t>
            </a:r>
            <a:r>
              <a:rPr lang="en-US" dirty="0"/>
              <a:t> and Factor Tables</a:t>
            </a:r>
          </a:p>
        </p:txBody>
      </p:sp>
    </p:spTree>
    <p:extLst>
      <p:ext uri="{BB962C8B-B14F-4D97-AF65-F5344CB8AC3E}">
        <p14:creationId xmlns:p14="http://schemas.microsoft.com/office/powerpoint/2010/main" val="4049649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55D7-1C04-3946-B6FA-0695D17C5244}"/>
              </a:ext>
            </a:extLst>
          </p:cNvPr>
          <p:cNvSpPr>
            <a:spLocks noGrp="1"/>
          </p:cNvSpPr>
          <p:nvPr>
            <p:ph type="title"/>
          </p:nvPr>
        </p:nvSpPr>
        <p:spPr/>
        <p:txBody>
          <a:bodyPr>
            <a:noAutofit/>
          </a:bodyPr>
          <a:lstStyle/>
          <a:p>
            <a:r>
              <a:rPr lang="en-US" dirty="0" err="1"/>
              <a:t>tswge</a:t>
            </a:r>
            <a:r>
              <a:rPr lang="en-US" dirty="0"/>
              <a:t> Screen Share</a:t>
            </a:r>
          </a:p>
        </p:txBody>
      </p:sp>
      <p:pic>
        <p:nvPicPr>
          <p:cNvPr id="6" name="Picture 5">
            <a:extLst>
              <a:ext uri="{FF2B5EF4-FFF2-40B4-BE49-F238E27FC236}">
                <a16:creationId xmlns:a16="http://schemas.microsoft.com/office/drawing/2014/main" id="{66D3CFE9-BDFF-F94A-90EB-50D134D0DEF8}"/>
              </a:ext>
            </a:extLst>
          </p:cNvPr>
          <p:cNvPicPr>
            <a:picLocks noChangeAspect="1"/>
          </p:cNvPicPr>
          <p:nvPr/>
        </p:nvPicPr>
        <p:blipFill>
          <a:blip r:embed="rId2"/>
          <a:stretch>
            <a:fillRect/>
          </a:stretch>
        </p:blipFill>
        <p:spPr>
          <a:xfrm>
            <a:off x="-10821" y="7209692"/>
            <a:ext cx="9144000" cy="3250680"/>
          </a:xfrm>
          <a:prstGeom prst="rect">
            <a:avLst/>
          </a:prstGeom>
        </p:spPr>
      </p:pic>
      <p:sp>
        <p:nvSpPr>
          <p:cNvPr id="7" name="Rectangle 6">
            <a:extLst>
              <a:ext uri="{FF2B5EF4-FFF2-40B4-BE49-F238E27FC236}">
                <a16:creationId xmlns:a16="http://schemas.microsoft.com/office/drawing/2014/main" id="{771B04BC-D766-DD48-8F31-813D2647B818}"/>
              </a:ext>
            </a:extLst>
          </p:cNvPr>
          <p:cNvSpPr/>
          <p:nvPr/>
        </p:nvSpPr>
        <p:spPr>
          <a:xfrm>
            <a:off x="1477108" y="-1385776"/>
            <a:ext cx="4572000" cy="603883"/>
          </a:xfrm>
          <a:prstGeom prst="rect">
            <a:avLst/>
          </a:prstGeom>
        </p:spPr>
        <p:txBody>
          <a:bodyPr>
            <a:spAutoFit/>
          </a:bodyPr>
          <a:lstStyle/>
          <a:p>
            <a:r>
              <a:rPr lang="en-US" sz="1662" dirty="0"/>
              <a:t>m = mult.wge(c(rep(0,11),1),c(.2,-.4,-.49)) factor.wge(m$model.coef)</a:t>
            </a:r>
          </a:p>
        </p:txBody>
      </p:sp>
      <p:sp>
        <p:nvSpPr>
          <p:cNvPr id="8" name="Rectangle 7">
            <a:extLst>
              <a:ext uri="{FF2B5EF4-FFF2-40B4-BE49-F238E27FC236}">
                <a16:creationId xmlns:a16="http://schemas.microsoft.com/office/drawing/2014/main" id="{9CF4C3FA-F8DD-724D-8DE3-9C4D4E531B31}"/>
              </a:ext>
            </a:extLst>
          </p:cNvPr>
          <p:cNvSpPr/>
          <p:nvPr/>
        </p:nvSpPr>
        <p:spPr>
          <a:xfrm>
            <a:off x="1477108" y="-707367"/>
            <a:ext cx="4572000" cy="546945"/>
          </a:xfrm>
          <a:prstGeom prst="rect">
            <a:avLst/>
          </a:prstGeom>
        </p:spPr>
        <p:txBody>
          <a:bodyPr>
            <a:spAutoFit/>
          </a:bodyPr>
          <a:lstStyle/>
          <a:p>
            <a:r>
              <a:rPr lang="en-US" sz="1477" dirty="0"/>
              <a:t>m = mult.wge(c(rep(0,4),1), c(.3,-.8))</a:t>
            </a:r>
          </a:p>
          <a:p>
            <a:r>
              <a:rPr lang="en-US" sz="1477" dirty="0"/>
              <a:t>factor.wge(m$model.coef)</a:t>
            </a:r>
          </a:p>
        </p:txBody>
      </p:sp>
      <p:pic>
        <p:nvPicPr>
          <p:cNvPr id="9" name="Picture 8">
            <a:extLst>
              <a:ext uri="{FF2B5EF4-FFF2-40B4-BE49-F238E27FC236}">
                <a16:creationId xmlns:a16="http://schemas.microsoft.com/office/drawing/2014/main" id="{2C7930CA-47B1-0744-931E-2536BBFB70A1}"/>
              </a:ext>
            </a:extLst>
          </p:cNvPr>
          <p:cNvPicPr>
            <a:picLocks noChangeAspect="1"/>
          </p:cNvPicPr>
          <p:nvPr/>
        </p:nvPicPr>
        <p:blipFill>
          <a:blip r:embed="rId3"/>
          <a:stretch>
            <a:fillRect/>
          </a:stretch>
        </p:blipFill>
        <p:spPr>
          <a:xfrm>
            <a:off x="4544947" y="7069015"/>
            <a:ext cx="5849815" cy="2344615"/>
          </a:xfrm>
          <a:prstGeom prst="rect">
            <a:avLst/>
          </a:prstGeom>
        </p:spPr>
      </p:pic>
      <p:sp>
        <p:nvSpPr>
          <p:cNvPr id="10" name="Content Placeholder 2">
            <a:extLst>
              <a:ext uri="{FF2B5EF4-FFF2-40B4-BE49-F238E27FC236}">
                <a16:creationId xmlns:a16="http://schemas.microsoft.com/office/drawing/2014/main" id="{3FA20519-736D-CB49-9CFE-0B965029FDAB}"/>
              </a:ext>
            </a:extLst>
          </p:cNvPr>
          <p:cNvSpPr txBox="1">
            <a:spLocks/>
          </p:cNvSpPr>
          <p:nvPr/>
        </p:nvSpPr>
        <p:spPr>
          <a:xfrm>
            <a:off x="457200" y="1447800"/>
            <a:ext cx="8229600" cy="4953000"/>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Screen Share: factor.wge</a:t>
            </a:r>
          </a:p>
          <a:p>
            <a:pPr marL="400050" lvl="1" indent="0">
              <a:buFont typeface="Arial" charset="0"/>
              <a:buNone/>
            </a:pPr>
            <a:r>
              <a:rPr lang="en-US" sz="1800" dirty="0"/>
              <a:t>factor.wge(c(0,0,0,1))</a:t>
            </a:r>
          </a:p>
          <a:p>
            <a:pPr marL="400050" lvl="1" indent="0">
              <a:buFont typeface="Arial" charset="0"/>
              <a:buNone/>
            </a:pPr>
            <a:r>
              <a:rPr lang="en-US" sz="1800" dirty="0"/>
              <a:t>factor.wge(c(0,0,0,0,0,0,0,0,0,0,0,1))</a:t>
            </a:r>
          </a:p>
          <a:p>
            <a:pPr marL="400050" lvl="1" indent="0">
              <a:buFont typeface="Arial" charset="0"/>
              <a:buNone/>
            </a:pPr>
            <a:r>
              <a:rPr lang="en-US" sz="1800" dirty="0"/>
              <a:t>factor(c(rep(0,3),1))</a:t>
            </a:r>
          </a:p>
          <a:p>
            <a:pPr marL="400050" lvl="1" indent="0">
              <a:buFont typeface="Arial" charset="0"/>
              <a:buNone/>
            </a:pPr>
            <a:r>
              <a:rPr lang="en-US" sz="1800" dirty="0"/>
              <a:t>factor(c(rep(0,11),1))</a:t>
            </a:r>
          </a:p>
          <a:p>
            <a:pPr marL="400050" lvl="1" indent="0">
              <a:buFont typeface="Arial" charset="0"/>
              <a:buNone/>
            </a:pPr>
            <a:r>
              <a:rPr lang="en-US" sz="1800" dirty="0"/>
              <a:t>factor(c(rep(0,4),1))</a:t>
            </a:r>
            <a:endParaRPr lang="en-US" sz="1200" dirty="0"/>
          </a:p>
          <a:p>
            <a:r>
              <a:rPr lang="en-US" sz="2000" dirty="0"/>
              <a:t>Factor the model below and show that it is a monthly seasonal model:</a:t>
            </a:r>
            <a:endParaRPr lang="en-US" sz="2000" dirty="0">
              <a:latin typeface="Times New Roman" panose="02020603050405020304" pitchFamily="18" charset="0"/>
              <a:cs typeface="Times New Roman" panose="02020603050405020304" pitchFamily="18" charset="0"/>
            </a:endParaRPr>
          </a:p>
          <a:p>
            <a:pPr marL="400050" lvl="1" indent="0">
              <a:buFont typeface="Arial" charset="0"/>
              <a:buNone/>
            </a:pPr>
            <a:r>
              <a:rPr lang="en-US" sz="1800" i="1" dirty="0">
                <a:latin typeface="Times New Roman" panose="02020603050405020304" pitchFamily="18" charset="0"/>
                <a:cs typeface="Times New Roman" panose="02020603050405020304" pitchFamily="18" charset="0"/>
              </a:rPr>
              <a:t>(.2B – .4B</a:t>
            </a:r>
            <a:r>
              <a:rPr lang="en-US" sz="1800" i="1" baseline="30000" dirty="0">
                <a:latin typeface="Times New Roman" panose="02020603050405020304" pitchFamily="18" charset="0"/>
                <a:cs typeface="Times New Roman" panose="02020603050405020304" pitchFamily="18" charset="0"/>
              </a:rPr>
              <a:t>2</a:t>
            </a:r>
            <a:r>
              <a:rPr lang="en-US" sz="1800" baseline="300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 .49B</a:t>
            </a:r>
            <a:r>
              <a:rPr lang="en-US" sz="1800" i="1" baseline="30000" dirty="0">
                <a:latin typeface="Times New Roman" panose="02020603050405020304" pitchFamily="18" charset="0"/>
                <a:cs typeface="Times New Roman" panose="02020603050405020304" pitchFamily="18" charset="0"/>
              </a:rPr>
              <a:t>3 </a:t>
            </a:r>
            <a:r>
              <a:rPr lang="en-US" sz="1800" i="1" dirty="0">
                <a:latin typeface="Times New Roman" panose="02020603050405020304" pitchFamily="18" charset="0"/>
                <a:cs typeface="Times New Roman" panose="02020603050405020304" pitchFamily="18" charset="0"/>
              </a:rPr>
              <a:t>– 1B</a:t>
            </a:r>
            <a:r>
              <a:rPr lang="en-US" sz="1800" i="1" baseline="30000" dirty="0">
                <a:latin typeface="Times New Roman" panose="02020603050405020304" pitchFamily="18" charset="0"/>
                <a:cs typeface="Times New Roman" panose="02020603050405020304" pitchFamily="18" charset="0"/>
              </a:rPr>
              <a:t>12 </a:t>
            </a:r>
            <a:r>
              <a:rPr lang="en-US" sz="1800" i="1" dirty="0">
                <a:latin typeface="Times New Roman" panose="02020603050405020304" pitchFamily="18" charset="0"/>
                <a:cs typeface="Times New Roman" panose="02020603050405020304" pitchFamily="18" charset="0"/>
              </a:rPr>
              <a:t>– .2B</a:t>
            </a:r>
            <a:r>
              <a:rPr lang="en-US" sz="1800" i="1" baseline="30000" dirty="0">
                <a:latin typeface="Times New Roman" panose="02020603050405020304" pitchFamily="18" charset="0"/>
                <a:cs typeface="Times New Roman" panose="02020603050405020304" pitchFamily="18" charset="0"/>
              </a:rPr>
              <a:t>13 </a:t>
            </a:r>
            <a:r>
              <a:rPr lang="en-US" sz="1800" i="1" dirty="0">
                <a:latin typeface="Times New Roman" panose="02020603050405020304" pitchFamily="18" charset="0"/>
                <a:cs typeface="Times New Roman" panose="02020603050405020304" pitchFamily="18" charset="0"/>
              </a:rPr>
              <a:t>+ .4B</a:t>
            </a:r>
            <a:r>
              <a:rPr lang="en-US" sz="1800" i="1" baseline="30000" dirty="0">
                <a:latin typeface="Times New Roman" panose="02020603050405020304" pitchFamily="18" charset="0"/>
                <a:cs typeface="Times New Roman" panose="02020603050405020304" pitchFamily="18" charset="0"/>
              </a:rPr>
              <a:t>14</a:t>
            </a:r>
            <a:r>
              <a:rPr lang="en-US" sz="1800" i="1" dirty="0">
                <a:latin typeface="Times New Roman" panose="02020603050405020304" pitchFamily="18" charset="0"/>
                <a:cs typeface="Times New Roman" panose="02020603050405020304" pitchFamily="18" charset="0"/>
              </a:rPr>
              <a:t> + .4B</a:t>
            </a:r>
            <a:r>
              <a:rPr lang="en-US" sz="1800" i="1" baseline="30000" dirty="0">
                <a:latin typeface="Times New Roman" panose="02020603050405020304" pitchFamily="18" charset="0"/>
                <a:cs typeface="Times New Roman" panose="02020603050405020304" pitchFamily="18" charset="0"/>
              </a:rPr>
              <a:t>14 </a:t>
            </a:r>
            <a:r>
              <a:rPr lang="en-US" sz="1800" i="1" dirty="0">
                <a:latin typeface="Times New Roman" panose="02020603050405020304" pitchFamily="18" charset="0"/>
                <a:cs typeface="Times New Roman" panose="02020603050405020304" pitchFamily="18" charset="0"/>
              </a:rPr>
              <a:t>+ .49B</a:t>
            </a:r>
            <a:r>
              <a:rPr lang="en-US" sz="1800" i="1" baseline="30000" dirty="0">
                <a:latin typeface="Times New Roman" panose="02020603050405020304" pitchFamily="18" charset="0"/>
                <a:cs typeface="Times New Roman" panose="02020603050405020304" pitchFamily="18" charset="0"/>
              </a:rPr>
              <a:t>15</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X</a:t>
            </a:r>
            <a:r>
              <a:rPr lang="en-US" sz="1800" i="1" baseline="-25000"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 = (1 + .92</a:t>
            </a:r>
            <a:r>
              <a:rPr lang="en-US" sz="1800" i="1"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a:t>
            </a:r>
            <a:r>
              <a:rPr lang="en-US" sz="1800" i="1" dirty="0">
                <a:latin typeface="Times New Roman" panose="02020603050405020304" pitchFamily="18" charset="0"/>
                <a:cs typeface="Times New Roman" panose="02020603050405020304" pitchFamily="18" charset="0"/>
              </a:rPr>
              <a:t>a</a:t>
            </a:r>
            <a:r>
              <a:rPr lang="en-US" sz="1800" i="1" baseline="-25000" dirty="0">
                <a:latin typeface="Symbol" panose="05050102010706020507" pitchFamily="18" charset="2"/>
                <a:cs typeface="Times New Roman" panose="02020603050405020304" pitchFamily="18" charset="0"/>
              </a:rPr>
              <a:t>t</a:t>
            </a:r>
          </a:p>
          <a:p>
            <a:pPr marL="400050" lvl="1" indent="0">
              <a:buFont typeface="Arial" charset="0"/>
              <a:buNone/>
            </a:pPr>
            <a:r>
              <a:rPr lang="en-US" sz="1800" i="1" dirty="0">
                <a:latin typeface="Times New Roman" panose="02020603050405020304" pitchFamily="18" charset="0"/>
                <a:cs typeface="Times New Roman" panose="02020603050405020304" pitchFamily="18" charset="0"/>
              </a:rPr>
              <a:t>(1 + .2B – .4B</a:t>
            </a:r>
            <a:r>
              <a:rPr lang="en-US" sz="1800" i="1" baseline="30000" dirty="0">
                <a:latin typeface="Times New Roman" panose="02020603050405020304" pitchFamily="18" charset="0"/>
                <a:cs typeface="Times New Roman" panose="02020603050405020304" pitchFamily="18" charset="0"/>
              </a:rPr>
              <a:t>2 </a:t>
            </a:r>
            <a:r>
              <a:rPr lang="en-US" sz="1800" i="1" dirty="0">
                <a:latin typeface="Times New Roman" panose="02020603050405020304" pitchFamily="18" charset="0"/>
                <a:cs typeface="Times New Roman" panose="02020603050405020304" pitchFamily="18" charset="0"/>
              </a:rPr>
              <a:t>– .49B</a:t>
            </a:r>
            <a:r>
              <a:rPr lang="en-US" sz="1800" i="1" baseline="30000" dirty="0">
                <a:latin typeface="Times New Roman" panose="02020603050405020304" pitchFamily="18" charset="0"/>
                <a:cs typeface="Times New Roman" panose="02020603050405020304" pitchFamily="18" charset="0"/>
              </a:rPr>
              <a:t>3</a:t>
            </a:r>
            <a:r>
              <a:rPr lang="en-US" sz="1800" i="1" dirty="0">
                <a:latin typeface="Times New Roman" panose="02020603050405020304" pitchFamily="18" charset="0"/>
                <a:cs typeface="Times New Roman" panose="02020603050405020304" pitchFamily="18" charset="0"/>
              </a:rPr>
              <a:t>)(1 – B</a:t>
            </a:r>
            <a:r>
              <a:rPr lang="en-US" sz="1800" i="1" baseline="30000" dirty="0">
                <a:latin typeface="Times New Roman" panose="02020603050405020304" pitchFamily="18" charset="0"/>
                <a:cs typeface="Times New Roman" panose="02020603050405020304" pitchFamily="18" charset="0"/>
              </a:rPr>
              <a:t>12</a:t>
            </a:r>
            <a:r>
              <a:rPr lang="en-US" sz="1800" i="1" dirty="0">
                <a:latin typeface="Times New Roman" panose="02020603050405020304" pitchFamily="18" charset="0"/>
                <a:cs typeface="Times New Roman" panose="02020603050405020304" pitchFamily="18" charset="0"/>
              </a:rPr>
              <a:t>) X</a:t>
            </a:r>
            <a:r>
              <a:rPr lang="en-US" sz="1800" i="1" baseline="-25000"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 = (1 + .29</a:t>
            </a:r>
            <a:r>
              <a:rPr lang="en-US" sz="1800" i="1"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a:t>
            </a:r>
            <a:r>
              <a:rPr lang="en-US" sz="1800" i="1" dirty="0">
                <a:latin typeface="Times New Roman" panose="02020603050405020304" pitchFamily="18" charset="0"/>
                <a:cs typeface="Times New Roman" panose="02020603050405020304" pitchFamily="18" charset="0"/>
              </a:rPr>
              <a:t>a</a:t>
            </a:r>
            <a:r>
              <a:rPr lang="en-US" sz="1800" i="1" baseline="-25000" dirty="0">
                <a:latin typeface="Symbol" panose="05050102010706020507" pitchFamily="18" charset="2"/>
                <a:cs typeface="Times New Roman" panose="02020603050405020304" pitchFamily="18" charset="0"/>
              </a:rPr>
              <a:t>t</a:t>
            </a:r>
          </a:p>
          <a:p>
            <a:r>
              <a:rPr lang="en-US" sz="2000" dirty="0"/>
              <a:t>Factor the model below and show that it is a 5-month seasonal model:</a:t>
            </a:r>
          </a:p>
          <a:p>
            <a:pPr marL="400050" lvl="1" indent="0">
              <a:buFont typeface="Arial" charset="0"/>
              <a:buNone/>
            </a:pPr>
            <a:r>
              <a:rPr lang="en-US" sz="1800" i="1" dirty="0">
                <a:latin typeface="Times New Roman" panose="02020603050405020304" pitchFamily="18" charset="0"/>
                <a:cs typeface="Times New Roman" panose="02020603050405020304" pitchFamily="18" charset="0"/>
              </a:rPr>
              <a:t>(.3B – .8B</a:t>
            </a:r>
            <a:r>
              <a:rPr lang="en-US" sz="1800" i="1" baseline="30000" dirty="0">
                <a:latin typeface="Times New Roman" panose="02020603050405020304" pitchFamily="18" charset="0"/>
                <a:cs typeface="Times New Roman" panose="02020603050405020304" pitchFamily="18" charset="0"/>
              </a:rPr>
              <a:t>2 </a:t>
            </a:r>
            <a:r>
              <a:rPr lang="en-US" sz="1800" i="1" dirty="0">
                <a:latin typeface="Times New Roman" panose="02020603050405020304" pitchFamily="18" charset="0"/>
                <a:cs typeface="Times New Roman" panose="02020603050405020304" pitchFamily="18" charset="0"/>
              </a:rPr>
              <a:t>+ 1B</a:t>
            </a:r>
            <a:r>
              <a:rPr lang="en-US" sz="1800" i="1" baseline="30000" dirty="0">
                <a:latin typeface="Times New Roman" panose="02020603050405020304" pitchFamily="18" charset="0"/>
                <a:cs typeface="Times New Roman" panose="02020603050405020304" pitchFamily="18" charset="0"/>
              </a:rPr>
              <a:t>5 </a:t>
            </a:r>
            <a:r>
              <a:rPr lang="en-US" sz="1800" i="1" dirty="0">
                <a:latin typeface="Times New Roman" panose="02020603050405020304" pitchFamily="18" charset="0"/>
                <a:cs typeface="Times New Roman" panose="02020603050405020304" pitchFamily="18" charset="0"/>
              </a:rPr>
              <a:t>– .3B</a:t>
            </a:r>
            <a:r>
              <a:rPr lang="en-US" sz="1800" i="1" baseline="30000" dirty="0">
                <a:latin typeface="Times New Roman" panose="02020603050405020304" pitchFamily="18" charset="0"/>
                <a:cs typeface="Times New Roman" panose="02020603050405020304" pitchFamily="18" charset="0"/>
              </a:rPr>
              <a:t>6 </a:t>
            </a:r>
            <a:r>
              <a:rPr lang="en-US" sz="1800" i="1" dirty="0">
                <a:latin typeface="Times New Roman" panose="02020603050405020304" pitchFamily="18" charset="0"/>
                <a:cs typeface="Times New Roman" panose="02020603050405020304" pitchFamily="18" charset="0"/>
              </a:rPr>
              <a:t>+ .8B</a:t>
            </a:r>
            <a:r>
              <a:rPr lang="en-US" sz="1800" i="1" baseline="30000" dirty="0">
                <a:latin typeface="Times New Roman" panose="02020603050405020304" pitchFamily="18" charset="0"/>
                <a:cs typeface="Times New Roman" panose="02020603050405020304" pitchFamily="18" charset="0"/>
              </a:rPr>
              <a:t>7</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X</a:t>
            </a:r>
            <a:r>
              <a:rPr lang="en-US" sz="1800" i="1" baseline="-25000"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 = (1 + .29</a:t>
            </a:r>
            <a:r>
              <a:rPr lang="en-US" sz="1800" i="1"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a:t>
            </a:r>
            <a:r>
              <a:rPr lang="en-US" sz="1800" i="1" dirty="0">
                <a:latin typeface="Times New Roman" panose="02020603050405020304" pitchFamily="18" charset="0"/>
                <a:cs typeface="Times New Roman" panose="02020603050405020304" pitchFamily="18" charset="0"/>
              </a:rPr>
              <a:t>a</a:t>
            </a:r>
            <a:r>
              <a:rPr lang="en-US" sz="1800" i="1" baseline="-25000" dirty="0">
                <a:latin typeface="Symbol" panose="05050102010706020507" pitchFamily="18" charset="2"/>
                <a:cs typeface="Times New Roman" panose="02020603050405020304" pitchFamily="18" charset="0"/>
              </a:rPr>
              <a:t>t</a:t>
            </a:r>
          </a:p>
          <a:p>
            <a:pPr marL="400050" lvl="1" indent="0">
              <a:buFont typeface="Arial" charset="0"/>
              <a:buNone/>
            </a:pPr>
            <a:r>
              <a:rPr lang="en-US" sz="1800" i="1" dirty="0">
                <a:latin typeface="Times New Roman" panose="02020603050405020304" pitchFamily="18" charset="0"/>
                <a:cs typeface="Times New Roman" panose="02020603050405020304" pitchFamily="18" charset="0"/>
              </a:rPr>
              <a:t>(1 + .3B – .8B</a:t>
            </a:r>
            <a:r>
              <a:rPr lang="en-US" sz="1800" i="1" baseline="30000" dirty="0">
                <a:latin typeface="Times New Roman" panose="02020603050405020304" pitchFamily="18" charset="0"/>
                <a:cs typeface="Times New Roman" panose="02020603050405020304" pitchFamily="18" charset="0"/>
              </a:rPr>
              <a:t>2</a:t>
            </a:r>
            <a:r>
              <a:rPr lang="en-US" sz="1800" i="1" dirty="0">
                <a:latin typeface="Times New Roman" panose="02020603050405020304" pitchFamily="18" charset="0"/>
                <a:cs typeface="Times New Roman" panose="02020603050405020304" pitchFamily="18" charset="0"/>
              </a:rPr>
              <a:t>)(1 – B</a:t>
            </a:r>
            <a:r>
              <a:rPr lang="en-US" sz="1800" i="1" baseline="30000" dirty="0">
                <a:latin typeface="Times New Roman" panose="02020603050405020304" pitchFamily="18" charset="0"/>
                <a:cs typeface="Times New Roman" panose="02020603050405020304" pitchFamily="18" charset="0"/>
              </a:rPr>
              <a:t>5</a:t>
            </a:r>
            <a:r>
              <a:rPr lang="en-US" sz="1800" i="1" dirty="0">
                <a:latin typeface="Times New Roman" panose="02020603050405020304" pitchFamily="18" charset="0"/>
                <a:cs typeface="Times New Roman" panose="02020603050405020304" pitchFamily="18" charset="0"/>
              </a:rPr>
              <a:t>) X</a:t>
            </a:r>
            <a:r>
              <a:rPr lang="en-US" sz="1800" i="1" baseline="-25000"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 = (1 + .29</a:t>
            </a:r>
            <a:r>
              <a:rPr lang="en-US" sz="1800" i="1"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a:t>
            </a:r>
            <a:r>
              <a:rPr lang="en-US" sz="1800" i="1" dirty="0">
                <a:latin typeface="Times New Roman" panose="02020603050405020304" pitchFamily="18" charset="0"/>
                <a:cs typeface="Times New Roman" panose="02020603050405020304" pitchFamily="18" charset="0"/>
              </a:rPr>
              <a:t>a</a:t>
            </a:r>
            <a:r>
              <a:rPr lang="en-US" sz="1800" i="1" baseline="-25000" dirty="0">
                <a:latin typeface="Symbol" panose="05050102010706020507" pitchFamily="18" charset="2"/>
                <a:cs typeface="Times New Roman" panose="02020603050405020304" pitchFamily="18" charset="0"/>
              </a:rPr>
              <a:t>t</a:t>
            </a:r>
          </a:p>
        </p:txBody>
      </p:sp>
    </p:spTree>
    <p:extLst>
      <p:ext uri="{BB962C8B-B14F-4D97-AF65-F5344CB8AC3E}">
        <p14:creationId xmlns:p14="http://schemas.microsoft.com/office/powerpoint/2010/main" val="38446181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449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52A0C-3167-394B-88FF-D70399569FFB}"/>
              </a:ext>
            </a:extLst>
          </p:cNvPr>
          <p:cNvSpPr>
            <a:spLocks noGrp="1"/>
          </p:cNvSpPr>
          <p:nvPr>
            <p:ph type="ctrTitle"/>
          </p:nvPr>
        </p:nvSpPr>
        <p:spPr>
          <a:xfrm>
            <a:off x="375557" y="1828800"/>
            <a:ext cx="8763000" cy="900546"/>
          </a:xfrm>
        </p:spPr>
        <p:txBody>
          <a:bodyPr/>
          <a:lstStyle/>
          <a:p>
            <a:r>
              <a:rPr lang="en-US" dirty="0"/>
              <a:t>A More General Seasonal Model</a:t>
            </a:r>
          </a:p>
        </p:txBody>
      </p:sp>
    </p:spTree>
    <p:extLst>
      <p:ext uri="{BB962C8B-B14F-4D97-AF65-F5344CB8AC3E}">
        <p14:creationId xmlns:p14="http://schemas.microsoft.com/office/powerpoint/2010/main" val="1353602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853314617"/>
              </p:ext>
            </p:extLst>
          </p:nvPr>
        </p:nvGraphicFramePr>
        <p:xfrm>
          <a:off x="2139462" y="1453662"/>
          <a:ext cx="4865077" cy="527538"/>
        </p:xfrm>
        <a:graphic>
          <a:graphicData uri="http://schemas.openxmlformats.org/presentationml/2006/ole">
            <mc:AlternateContent xmlns:mc="http://schemas.openxmlformats.org/markup-compatibility/2006">
              <mc:Choice xmlns:v="urn:schemas-microsoft-com:vml" Requires="v">
                <p:oleObj spid="_x0000_s22804" name="Equation" r:id="rId3" imgW="5270400" imgH="571320" progId="Equation.DSMT4">
                  <p:embed/>
                </p:oleObj>
              </mc:Choice>
              <mc:Fallback>
                <p:oleObj name="Equation" r:id="rId3" imgW="5270400" imgH="571320" progId="Equation.DSMT4">
                  <p:embed/>
                  <p:pic>
                    <p:nvPicPr>
                      <p:cNvPr id="4" name="Object 3"/>
                      <p:cNvPicPr/>
                      <p:nvPr/>
                    </p:nvPicPr>
                    <p:blipFill>
                      <a:blip r:embed="rId4"/>
                      <a:stretch>
                        <a:fillRect/>
                      </a:stretch>
                    </p:blipFill>
                    <p:spPr>
                      <a:xfrm>
                        <a:off x="2139462" y="1453662"/>
                        <a:ext cx="4865077" cy="527538"/>
                      </a:xfrm>
                      <a:prstGeom prst="rect">
                        <a:avLst/>
                      </a:prstGeom>
                      <a:ln w="28575">
                        <a:solidFill>
                          <a:srgbClr val="FF0000"/>
                        </a:solidFill>
                      </a:ln>
                    </p:spPr>
                  </p:pic>
                </p:oleObj>
              </mc:Fallback>
            </mc:AlternateContent>
          </a:graphicData>
        </a:graphic>
      </p:graphicFrame>
      <p:sp>
        <p:nvSpPr>
          <p:cNvPr id="9" name="TextBox 8"/>
          <p:cNvSpPr txBox="1"/>
          <p:nvPr/>
        </p:nvSpPr>
        <p:spPr>
          <a:xfrm>
            <a:off x="457200" y="2505230"/>
            <a:ext cx="8229600" cy="1914370"/>
          </a:xfrm>
          <a:prstGeom prst="rect">
            <a:avLst/>
          </a:prstGeom>
          <a:noFill/>
        </p:spPr>
        <p:txBody>
          <a:bodyPr wrap="square" rtlCol="0">
            <a:noAutofit/>
          </a:bodyPr>
          <a:lstStyle/>
          <a:p>
            <a:pPr>
              <a:spcBef>
                <a:spcPts val="600"/>
              </a:spcBef>
            </a:pPr>
            <a:r>
              <a:rPr lang="en-US" sz="2585" b="1" dirty="0"/>
              <a:t>Note that this model has:</a:t>
            </a:r>
            <a:endParaRPr lang="en-US" sz="2585" dirty="0"/>
          </a:p>
          <a:p>
            <a:pPr marL="422041" indent="-422041">
              <a:spcBef>
                <a:spcPts val="600"/>
              </a:spcBef>
              <a:buFont typeface="Arial" panose="020B0604020202020204" pitchFamily="34" charset="0"/>
              <a:buChar char="•"/>
            </a:pPr>
            <a:r>
              <a:rPr lang="en-US" sz="2585" dirty="0"/>
              <a:t>Stationary factors: </a:t>
            </a:r>
            <a:r>
              <a:rPr lang="en-US" sz="2585" i="1" dirty="0">
                <a:latin typeface="Symbol" panose="05050102010706020507" pitchFamily="18" charset="2"/>
              </a:rPr>
              <a:t>j</a:t>
            </a:r>
            <a:r>
              <a:rPr lang="en-US" sz="2585" dirty="0">
                <a:latin typeface="Symbol" panose="05050102010706020507" pitchFamily="18" charset="2"/>
              </a:rPr>
              <a:t>(</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dirty="0">
                <a:latin typeface="Symbol" panose="05050102010706020507" pitchFamily="18" charset="2"/>
              </a:rPr>
              <a:t> </a:t>
            </a:r>
            <a:r>
              <a:rPr lang="en-US" sz="2585" dirty="0">
                <a:latin typeface="Arial" panose="020B0604020202020204" pitchFamily="34" charset="0"/>
                <a:cs typeface="Arial" panose="020B0604020202020204" pitchFamily="34" charset="0"/>
              </a:rPr>
              <a:t>and </a:t>
            </a:r>
            <a:r>
              <a:rPr lang="en-US" sz="2585" i="1" dirty="0">
                <a:latin typeface="Symbol" panose="05050102010706020507" pitchFamily="18" charset="2"/>
                <a:cs typeface="Times New Roman" panose="02020603050405020304" pitchFamily="18" charset="0"/>
              </a:rPr>
              <a:t>q</a:t>
            </a:r>
            <a:r>
              <a:rPr lang="en-US" sz="2585" dirty="0">
                <a:latin typeface="Times New Roman" panose="02020603050405020304" pitchFamily="18" charset="0"/>
                <a:cs typeface="Times New Roman" panose="02020603050405020304" pitchFamily="18" charset="0"/>
              </a:rPr>
              <a:t>(</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p>
          <a:p>
            <a:pPr marL="422041" indent="-422041">
              <a:spcBef>
                <a:spcPts val="600"/>
              </a:spcBef>
              <a:buFont typeface="Arial" panose="020B0604020202020204" pitchFamily="34" charset="0"/>
              <a:buChar char="•"/>
            </a:pPr>
            <a:r>
              <a:rPr lang="en-US" sz="2585" dirty="0">
                <a:latin typeface="Arial" panose="020B0604020202020204" pitchFamily="34" charset="0"/>
                <a:cs typeface="Arial" panose="020B0604020202020204" pitchFamily="34" charset="0"/>
              </a:rPr>
              <a:t>An ARIMA-type factor: </a:t>
            </a: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B</a:t>
            </a:r>
            <a:r>
              <a:rPr lang="en-US" sz="2585" dirty="0">
                <a:latin typeface="Times New Roman" panose="02020603050405020304" pitchFamily="18" charset="0"/>
                <a:cs typeface="Times New Roman" panose="02020603050405020304" pitchFamily="18" charset="0"/>
              </a:rPr>
              <a:t>)</a:t>
            </a:r>
            <a:r>
              <a:rPr lang="en-US" sz="2585" i="1" baseline="30000" dirty="0">
                <a:latin typeface="Times New Roman" panose="02020603050405020304" pitchFamily="18" charset="0"/>
                <a:cs typeface="Times New Roman" panose="02020603050405020304" pitchFamily="18" charset="0"/>
              </a:rPr>
              <a:t>d</a:t>
            </a:r>
            <a:r>
              <a:rPr lang="en-US" sz="2585" i="1" dirty="0">
                <a:latin typeface="Symbol" panose="05050102010706020507" pitchFamily="18" charset="2"/>
              </a:rPr>
              <a:t> </a:t>
            </a:r>
          </a:p>
          <a:p>
            <a:pPr marL="422041" indent="-422041">
              <a:spcBef>
                <a:spcPts val="600"/>
              </a:spcBef>
              <a:buFont typeface="Arial" panose="020B0604020202020204" pitchFamily="34" charset="0"/>
              <a:buChar char="•"/>
            </a:pPr>
            <a:r>
              <a:rPr lang="en-US" sz="2585" dirty="0">
                <a:latin typeface="Arial" panose="020B0604020202020204" pitchFamily="34" charset="0"/>
                <a:cs typeface="Arial" panose="020B0604020202020204" pitchFamily="34" charset="0"/>
              </a:rPr>
              <a:t>A s</a:t>
            </a:r>
            <a:r>
              <a:rPr lang="en-US" sz="2585" dirty="0"/>
              <a:t>easonal factor: </a:t>
            </a:r>
            <a:r>
              <a:rPr lang="en-US" sz="2585" dirty="0">
                <a:latin typeface="Times New Roman" panose="02020603050405020304" pitchFamily="18" charset="0"/>
                <a:cs typeface="Times New Roman" panose="02020603050405020304" pitchFamily="18" charset="0"/>
              </a:rPr>
              <a:t>1 </a:t>
            </a:r>
            <a:r>
              <a:rPr lang="en-US" sz="2585" dirty="0">
                <a:latin typeface="Symbol" panose="05050102010706020507" pitchFamily="18" charset="2"/>
                <a:cs typeface="Times New Roman" panose="02020603050405020304" pitchFamily="18" charset="0"/>
              </a:rPr>
              <a:t>- </a:t>
            </a:r>
            <a:r>
              <a:rPr lang="en-US" sz="2585" i="1" dirty="0">
                <a:latin typeface="Times New Roman" panose="02020603050405020304" pitchFamily="18" charset="0"/>
                <a:cs typeface="Times New Roman" panose="02020603050405020304" pitchFamily="18" charset="0"/>
              </a:rPr>
              <a:t>B</a:t>
            </a:r>
            <a:r>
              <a:rPr lang="en-US" sz="2585" i="1" baseline="30000" dirty="0">
                <a:latin typeface="Times New Roman" panose="02020603050405020304" pitchFamily="18" charset="0"/>
                <a:cs typeface="Times New Roman" panose="02020603050405020304" pitchFamily="18" charset="0"/>
              </a:rPr>
              <a:t>s</a:t>
            </a:r>
          </a:p>
        </p:txBody>
      </p:sp>
      <p:sp>
        <p:nvSpPr>
          <p:cNvPr id="2" name="Title 1"/>
          <p:cNvSpPr>
            <a:spLocks noGrp="1"/>
          </p:cNvSpPr>
          <p:nvPr>
            <p:ph type="title"/>
          </p:nvPr>
        </p:nvSpPr>
        <p:spPr>
          <a:xfrm>
            <a:off x="457200" y="228600"/>
            <a:ext cx="8229600" cy="1143000"/>
          </a:xfrm>
        </p:spPr>
        <p:txBody>
          <a:bodyPr>
            <a:noAutofit/>
          </a:bodyPr>
          <a:lstStyle/>
          <a:p>
            <a:pPr>
              <a:spcBef>
                <a:spcPts val="600"/>
              </a:spcBef>
            </a:pPr>
            <a:r>
              <a:rPr lang="en-US" sz="4000" dirty="0"/>
              <a:t>A More General Seasonal Model</a:t>
            </a:r>
          </a:p>
        </p:txBody>
      </p:sp>
    </p:spTree>
    <p:extLst>
      <p:ext uri="{BB962C8B-B14F-4D97-AF65-F5344CB8AC3E}">
        <p14:creationId xmlns:p14="http://schemas.microsoft.com/office/powerpoint/2010/main" val="29401968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3614"/>
          <a:stretch/>
        </p:blipFill>
        <p:spPr>
          <a:xfrm>
            <a:off x="2754923" y="2226290"/>
            <a:ext cx="3417277" cy="2096302"/>
          </a:xfrm>
          <a:prstGeom prst="rect">
            <a:avLst/>
          </a:prstGeom>
        </p:spPr>
      </p:pic>
      <p:sp>
        <p:nvSpPr>
          <p:cNvPr id="4" name="TextBox 3"/>
          <p:cNvSpPr txBox="1"/>
          <p:nvPr/>
        </p:nvSpPr>
        <p:spPr>
          <a:xfrm>
            <a:off x="3630051" y="1962090"/>
            <a:ext cx="2044505" cy="400110"/>
          </a:xfrm>
          <a:prstGeom prst="rect">
            <a:avLst/>
          </a:prstGeom>
          <a:noFill/>
        </p:spPr>
        <p:txBody>
          <a:bodyPr wrap="square" rtlCol="0">
            <a:noAutofit/>
          </a:bodyPr>
          <a:lstStyle/>
          <a:p>
            <a:pPr>
              <a:spcBef>
                <a:spcPts val="600"/>
              </a:spcBef>
            </a:pPr>
            <a:r>
              <a:rPr lang="en-US" sz="2000" dirty="0"/>
              <a:t>Log airline data</a:t>
            </a:r>
          </a:p>
        </p:txBody>
      </p:sp>
      <p:sp>
        <p:nvSpPr>
          <p:cNvPr id="5" name="TextBox 4"/>
          <p:cNvSpPr txBox="1"/>
          <p:nvPr/>
        </p:nvSpPr>
        <p:spPr>
          <a:xfrm>
            <a:off x="457200" y="1224917"/>
            <a:ext cx="8229600" cy="707886"/>
          </a:xfrm>
          <a:prstGeom prst="rect">
            <a:avLst/>
          </a:prstGeom>
          <a:noFill/>
        </p:spPr>
        <p:txBody>
          <a:bodyPr wrap="square" rtlCol="0">
            <a:noAutofit/>
          </a:bodyPr>
          <a:lstStyle/>
          <a:p>
            <a:pPr>
              <a:spcBef>
                <a:spcPts val="600"/>
              </a:spcBef>
            </a:pPr>
            <a:r>
              <a:rPr lang="en-US" sz="2000" dirty="0"/>
              <a:t>Recall the classical airline data (log of the monthly number of airline passengers for a 12-year period).</a:t>
            </a:r>
          </a:p>
        </p:txBody>
      </p:sp>
      <p:graphicFrame>
        <p:nvGraphicFramePr>
          <p:cNvPr id="7" name="Object 6"/>
          <p:cNvGraphicFramePr>
            <a:graphicFrameLocks noChangeAspect="1"/>
          </p:cNvGraphicFramePr>
          <p:nvPr>
            <p:extLst>
              <p:ext uri="{D42A27DB-BD31-4B8C-83A1-F6EECF244321}">
                <p14:modId xmlns:p14="http://schemas.microsoft.com/office/powerpoint/2010/main" val="429610864"/>
              </p:ext>
            </p:extLst>
          </p:nvPr>
        </p:nvGraphicFramePr>
        <p:xfrm>
          <a:off x="914400" y="5090871"/>
          <a:ext cx="3733800" cy="426079"/>
        </p:xfrm>
        <a:graphic>
          <a:graphicData uri="http://schemas.openxmlformats.org/presentationml/2006/ole">
            <mc:AlternateContent xmlns:mc="http://schemas.openxmlformats.org/markup-compatibility/2006">
              <mc:Choice xmlns:v="urn:schemas-microsoft-com:vml" Requires="v">
                <p:oleObj spid="_x0000_s24101" name="Equation" r:id="rId4" imgW="4228920" imgH="482400" progId="Equation.DSMT4">
                  <p:embed/>
                </p:oleObj>
              </mc:Choice>
              <mc:Fallback>
                <p:oleObj name="Equation" r:id="rId4" imgW="4228920" imgH="482400" progId="Equation.DSMT4">
                  <p:embed/>
                  <p:pic>
                    <p:nvPicPr>
                      <p:cNvPr id="7" name="Object 6"/>
                      <p:cNvPicPr/>
                      <p:nvPr/>
                    </p:nvPicPr>
                    <p:blipFill>
                      <a:blip r:embed="rId5"/>
                      <a:stretch>
                        <a:fillRect/>
                      </a:stretch>
                    </p:blipFill>
                    <p:spPr>
                      <a:xfrm>
                        <a:off x="914400" y="5090871"/>
                        <a:ext cx="3733800" cy="426079"/>
                      </a:xfrm>
                      <a:prstGeom prst="rect">
                        <a:avLst/>
                      </a:prstGeom>
                    </p:spPr>
                  </p:pic>
                </p:oleObj>
              </mc:Fallback>
            </mc:AlternateContent>
          </a:graphicData>
        </a:graphic>
      </p:graphicFrame>
      <p:sp>
        <p:nvSpPr>
          <p:cNvPr id="8" name="TextBox 7"/>
          <p:cNvSpPr txBox="1"/>
          <p:nvPr/>
        </p:nvSpPr>
        <p:spPr>
          <a:xfrm>
            <a:off x="457200" y="5562600"/>
            <a:ext cx="8229600" cy="707886"/>
          </a:xfrm>
          <a:prstGeom prst="rect">
            <a:avLst/>
          </a:prstGeom>
          <a:noFill/>
        </p:spPr>
        <p:txBody>
          <a:bodyPr wrap="square" lIns="0" rtlCol="0">
            <a:noAutofit/>
          </a:bodyPr>
          <a:lstStyle/>
          <a:p>
            <a:pPr>
              <a:spcBef>
                <a:spcPts val="600"/>
              </a:spcBef>
            </a:pPr>
            <a:r>
              <a:rPr lang="en-US" sz="2000" dirty="0"/>
              <a:t>In fact, models containing </a:t>
            </a:r>
            <a:r>
              <a:rPr lang="en-US" sz="2000" dirty="0">
                <a:latin typeface="Times New Roman" panose="02020603050405020304" pitchFamily="18" charset="0"/>
                <a:cs typeface="Times New Roman" panose="02020603050405020304" pitchFamily="18" charset="0"/>
              </a:rPr>
              <a:t>(1 </a:t>
            </a:r>
            <a:r>
              <a:rPr lang="en-US" sz="2000" dirty="0">
                <a:latin typeface="Symbol" panose="05050102010706020507" pitchFamily="18" charset="2"/>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)(1 </a:t>
            </a:r>
            <a:r>
              <a:rPr lang="en-US" sz="2000" dirty="0">
                <a:latin typeface="Symbol" panose="05050102010706020507" pitchFamily="18" charset="2"/>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B</a:t>
            </a:r>
            <a:r>
              <a:rPr lang="en-US" sz="2000" baseline="30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a:t>
            </a:r>
            <a:r>
              <a:rPr lang="en-US" sz="2000" dirty="0">
                <a:latin typeface="Arial" panose="020B0604020202020204" pitchFamily="34" charset="0"/>
                <a:cs typeface="Arial" panose="020B0604020202020204" pitchFamily="34" charset="0"/>
              </a:rPr>
              <a:t> are sometimes referred to as “airline models.”</a:t>
            </a:r>
            <a:endParaRPr lang="en-US" sz="2000" dirty="0"/>
          </a:p>
        </p:txBody>
      </p:sp>
      <p:graphicFrame>
        <p:nvGraphicFramePr>
          <p:cNvPr id="9" name="Object 8"/>
          <p:cNvGraphicFramePr>
            <a:graphicFrameLocks noChangeAspect="1"/>
          </p:cNvGraphicFramePr>
          <p:nvPr>
            <p:extLst>
              <p:ext uri="{D42A27DB-BD31-4B8C-83A1-F6EECF244321}">
                <p14:modId xmlns:p14="http://schemas.microsoft.com/office/powerpoint/2010/main" val="996285271"/>
              </p:ext>
            </p:extLst>
          </p:nvPr>
        </p:nvGraphicFramePr>
        <p:xfrm>
          <a:off x="457200" y="4419600"/>
          <a:ext cx="6047669" cy="625621"/>
        </p:xfrm>
        <a:graphic>
          <a:graphicData uri="http://schemas.openxmlformats.org/presentationml/2006/ole">
            <mc:AlternateContent xmlns:mc="http://schemas.openxmlformats.org/markup-compatibility/2006">
              <mc:Choice xmlns:v="urn:schemas-microsoft-com:vml" Requires="v">
                <p:oleObj spid="_x0000_s24102" name="Equation" r:id="rId6" imgW="7734240" imgH="799920" progId="Equation.DSMT4">
                  <p:embed/>
                </p:oleObj>
              </mc:Choice>
              <mc:Fallback>
                <p:oleObj name="Equation" r:id="rId6" imgW="7734240" imgH="799920" progId="Equation.DSMT4">
                  <p:embed/>
                  <p:pic>
                    <p:nvPicPr>
                      <p:cNvPr id="9" name="Object 8"/>
                      <p:cNvPicPr/>
                      <p:nvPr/>
                    </p:nvPicPr>
                    <p:blipFill>
                      <a:blip r:embed="rId7"/>
                      <a:stretch>
                        <a:fillRect/>
                      </a:stretch>
                    </p:blipFill>
                    <p:spPr>
                      <a:xfrm>
                        <a:off x="457200" y="4419600"/>
                        <a:ext cx="6047669" cy="625621"/>
                      </a:xfrm>
                      <a:prstGeom prst="rect">
                        <a:avLst/>
                      </a:prstGeom>
                    </p:spPr>
                  </p:pic>
                </p:oleObj>
              </mc:Fallback>
            </mc:AlternateContent>
          </a:graphicData>
        </a:graphic>
      </p:graphicFrame>
      <p:sp>
        <p:nvSpPr>
          <p:cNvPr id="10" name="Title 9"/>
          <p:cNvSpPr>
            <a:spLocks noGrp="1"/>
          </p:cNvSpPr>
          <p:nvPr>
            <p:ph type="title"/>
          </p:nvPr>
        </p:nvSpPr>
        <p:spPr>
          <a:xfrm>
            <a:off x="457200" y="228600"/>
            <a:ext cx="8229600" cy="1143000"/>
          </a:xfrm>
        </p:spPr>
        <p:txBody>
          <a:bodyPr>
            <a:noAutofit/>
          </a:bodyPr>
          <a:lstStyle/>
          <a:p>
            <a:pPr>
              <a:spcBef>
                <a:spcPts val="600"/>
              </a:spcBef>
            </a:pPr>
            <a:r>
              <a:rPr lang="en-US" dirty="0"/>
              <a:t>Airline Data</a:t>
            </a:r>
          </a:p>
        </p:txBody>
      </p:sp>
    </p:spTree>
    <p:extLst>
      <p:ext uri="{BB962C8B-B14F-4D97-AF65-F5344CB8AC3E}">
        <p14:creationId xmlns:p14="http://schemas.microsoft.com/office/powerpoint/2010/main" val="304249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F622DC-5692-0340-A430-2704CAA0F935}"/>
              </a:ext>
            </a:extLst>
          </p:cNvPr>
          <p:cNvPicPr>
            <a:picLocks noChangeAspect="1"/>
          </p:cNvPicPr>
          <p:nvPr/>
        </p:nvPicPr>
        <p:blipFill rotWithShape="1">
          <a:blip r:embed="rId2"/>
          <a:srcRect l="7236" t="3989" r="7287" b="4717"/>
          <a:stretch/>
        </p:blipFill>
        <p:spPr>
          <a:xfrm>
            <a:off x="457200" y="3212007"/>
            <a:ext cx="686121" cy="1029597"/>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514DF87-894B-4A4D-86B4-4021CEAF5397}"/>
                  </a:ext>
                </a:extLst>
              </p:cNvPr>
              <p:cNvSpPr/>
              <p:nvPr/>
            </p:nvSpPr>
            <p:spPr>
              <a:xfrm>
                <a:off x="1321078" y="3524378"/>
                <a:ext cx="4319388" cy="404854"/>
              </a:xfrm>
              <a:prstGeom prst="rect">
                <a:avLst/>
              </a:prstGeom>
            </p:spPr>
            <p:txBody>
              <a:bodyPr wrap="none">
                <a:noAutofit/>
              </a:bodyPr>
              <a:lstStyle/>
              <a:p>
                <a:pPr>
                  <a:spcBef>
                    <a:spcPts val="600"/>
                  </a:spcBef>
                </a:pPr>
                <a:r>
                  <a:rPr lang="en-US" sz="2000" i="1" dirty="0">
                    <a:latin typeface="Times New Roman" panose="02020603050405020304" pitchFamily="18" charset="0"/>
                    <a:cs typeface="Times New Roman" panose="02020603050405020304" pitchFamily="18" charset="0"/>
                  </a:rPr>
                  <a:t>(1 – B)(1 – B</a:t>
                </a:r>
                <a:r>
                  <a:rPr lang="en-US" sz="2000" i="1" baseline="30000" dirty="0">
                    <a:latin typeface="Times New Roman" panose="02020603050405020304" pitchFamily="18" charset="0"/>
                    <a:cs typeface="Times New Roman" panose="02020603050405020304" pitchFamily="18" charset="0"/>
                  </a:rPr>
                  <a:t>12</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 </a:t>
                </a:r>
                <a:r>
                  <a:rPr lang="en-US" sz="2000" i="1" dirty="0">
                    <a:latin typeface="Symbol" panose="05050102010706020507" pitchFamily="18" charset="2"/>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000" i="1" dirty="0">
                    <a:latin typeface="Times New Roman" panose="02020603050405020304" pitchFamily="18" charset="0"/>
                    <a:cs typeface="Times New Roman" panose="02020603050405020304" pitchFamily="18" charset="0"/>
                  </a:rPr>
                  <a:t>) = (1 </a:t>
                </a:r>
                <a:r>
                  <a:rPr lang="en-US" sz="2000" i="1" dirty="0">
                    <a:latin typeface="Symbol" panose="05050102010706020507" pitchFamily="18" charset="2"/>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.4B) (1 </a:t>
                </a:r>
                <a:r>
                  <a:rPr lang="en-US" sz="2000" i="1" dirty="0">
                    <a:latin typeface="Symbol" panose="05050102010706020507" pitchFamily="18" charset="2"/>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.6B</a:t>
                </a:r>
                <a:r>
                  <a:rPr lang="en-US" sz="2000" i="1" baseline="30000" dirty="0">
                    <a:latin typeface="Times New Roman" panose="02020603050405020304" pitchFamily="18" charset="0"/>
                    <a:cs typeface="Times New Roman" panose="02020603050405020304" pitchFamily="18" charset="0"/>
                  </a:rPr>
                  <a:t>12</a:t>
                </a:r>
                <a:r>
                  <a:rPr lang="en-US" sz="2000" i="1" dirty="0">
                    <a:latin typeface="Times New Roman" panose="02020603050405020304" pitchFamily="18" charset="0"/>
                    <a:cs typeface="Times New Roman" panose="02020603050405020304" pitchFamily="18" charset="0"/>
                  </a:rPr>
                  <a:t>)a</a:t>
                </a:r>
                <a:r>
                  <a:rPr lang="en-US" sz="2000" i="1" baseline="-25000" dirty="0">
                    <a:latin typeface="Times New Roman" panose="02020603050405020304" pitchFamily="18" charset="0"/>
                    <a:cs typeface="Times New Roman" panose="02020603050405020304" pitchFamily="18" charset="0"/>
                  </a:rPr>
                  <a:t>t</a:t>
                </a:r>
                <a:endParaRPr lang="en-US" sz="2000" i="1" dirty="0"/>
              </a:p>
            </p:txBody>
          </p:sp>
        </mc:Choice>
        <mc:Fallback xmlns="">
          <p:sp>
            <p:nvSpPr>
              <p:cNvPr id="6" name="Rectangle 5">
                <a:extLst>
                  <a:ext uri="{FF2B5EF4-FFF2-40B4-BE49-F238E27FC236}">
                    <a16:creationId xmlns:a16="http://schemas.microsoft.com/office/drawing/2014/main" id="{0514DF87-894B-4A4D-86B4-4021CEAF5397}"/>
                  </a:ext>
                </a:extLst>
              </p:cNvPr>
              <p:cNvSpPr>
                <a:spLocks noRot="1" noChangeAspect="1" noMove="1" noResize="1" noEditPoints="1" noAdjustHandles="1" noChangeArrowheads="1" noChangeShapeType="1" noTextEdit="1"/>
              </p:cNvSpPr>
              <p:nvPr/>
            </p:nvSpPr>
            <p:spPr>
              <a:xfrm>
                <a:off x="1321078" y="3524378"/>
                <a:ext cx="4319388" cy="404854"/>
              </a:xfrm>
              <a:prstGeom prst="rect">
                <a:avLst/>
              </a:prstGeom>
              <a:blipFill>
                <a:blip r:embed="rId3"/>
                <a:stretch>
                  <a:fillRect l="-1466" t="-9375" r="-17009"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C4AF351-F95B-8D45-9ABA-7E79CECC27C9}"/>
              </a:ext>
            </a:extLst>
          </p:cNvPr>
          <p:cNvPicPr>
            <a:picLocks noChangeAspect="1"/>
          </p:cNvPicPr>
          <p:nvPr/>
        </p:nvPicPr>
        <p:blipFill>
          <a:blip r:embed="rId4"/>
          <a:stretch>
            <a:fillRect/>
          </a:stretch>
        </p:blipFill>
        <p:spPr>
          <a:xfrm>
            <a:off x="189902" y="4599224"/>
            <a:ext cx="686121" cy="1039576"/>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71D8EDA-8268-FA43-8E3B-E481466D7C42}"/>
                  </a:ext>
                </a:extLst>
              </p:cNvPr>
              <p:cNvSpPr/>
              <p:nvPr/>
            </p:nvSpPr>
            <p:spPr>
              <a:xfrm>
                <a:off x="1981200" y="4760324"/>
                <a:ext cx="7027821" cy="717376"/>
              </a:xfrm>
              <a:prstGeom prst="rect">
                <a:avLst/>
              </a:prstGeom>
            </p:spPr>
            <p:txBody>
              <a:bodyPr wrap="none">
                <a:noAutofit/>
              </a:bodyPr>
              <a:lstStyle/>
              <a:p>
                <a:pPr>
                  <a:spcBef>
                    <a:spcPts val="600"/>
                  </a:spcBef>
                </a:pPr>
                <a:r>
                  <a:rPr lang="en-US" sz="2000" i="1" dirty="0">
                    <a:latin typeface="Times New Roman" panose="02020603050405020304" pitchFamily="18" charset="0"/>
                    <a:cs typeface="Times New Roman" panose="02020603050405020304" pitchFamily="18" charset="0"/>
                  </a:rPr>
                  <a:t>(1 + .36B + .05B</a:t>
                </a:r>
                <a:r>
                  <a:rPr lang="en-US" sz="2000" i="1" baseline="30000" dirty="0">
                    <a:latin typeface="Times New Roman" panose="02020603050405020304" pitchFamily="18" charset="0"/>
                    <a:cs typeface="Times New Roman" panose="02020603050405020304" pitchFamily="18" charset="0"/>
                  </a:rPr>
                  <a:t>2</a:t>
                </a:r>
                <a:r>
                  <a:rPr lang="en-US" sz="2000" i="1" dirty="0">
                    <a:latin typeface="Times New Roman" panose="02020603050405020304" pitchFamily="18" charset="0"/>
                    <a:cs typeface="Times New Roman" panose="02020603050405020304" pitchFamily="18" charset="0"/>
                  </a:rPr>
                  <a:t> + .14B</a:t>
                </a:r>
                <a:r>
                  <a:rPr lang="en-US" sz="2000" i="1" baseline="30000" dirty="0">
                    <a:latin typeface="Times New Roman" panose="02020603050405020304" pitchFamily="18" charset="0"/>
                    <a:cs typeface="Times New Roman" panose="02020603050405020304" pitchFamily="18" charset="0"/>
                  </a:rPr>
                  <a:t>3</a:t>
                </a:r>
                <a:r>
                  <a:rPr lang="en-US" sz="2000" i="1" dirty="0">
                    <a:latin typeface="Times New Roman" panose="02020603050405020304" pitchFamily="18" charset="0"/>
                    <a:cs typeface="Times New Roman" panose="02020603050405020304" pitchFamily="18" charset="0"/>
                  </a:rPr>
                  <a:t> + .11B</a:t>
                </a:r>
                <a:r>
                  <a:rPr lang="en-US" sz="2000" i="1" baseline="30000" dirty="0">
                    <a:latin typeface="Times New Roman" panose="02020603050405020304" pitchFamily="18" charset="0"/>
                    <a:cs typeface="Times New Roman" panose="02020603050405020304" pitchFamily="18" charset="0"/>
                  </a:rPr>
                  <a:t>4</a:t>
                </a:r>
                <a:r>
                  <a:rPr lang="en-US" sz="2000" i="1" dirty="0">
                    <a:latin typeface="Times New Roman" panose="02020603050405020304" pitchFamily="18" charset="0"/>
                    <a:cs typeface="Times New Roman" panose="02020603050405020304" pitchFamily="18" charset="0"/>
                  </a:rPr>
                  <a:t> – .04B</a:t>
                </a:r>
                <a:r>
                  <a:rPr lang="en-US" sz="2000" i="1" baseline="30000" dirty="0">
                    <a:latin typeface="Times New Roman" panose="02020603050405020304" pitchFamily="18" charset="0"/>
                    <a:cs typeface="Times New Roman" panose="02020603050405020304" pitchFamily="18" charset="0"/>
                  </a:rPr>
                  <a:t>5</a:t>
                </a:r>
                <a:r>
                  <a:rPr lang="en-US" sz="2000" i="1" dirty="0">
                    <a:latin typeface="Times New Roman" panose="02020603050405020304" pitchFamily="18" charset="0"/>
                    <a:cs typeface="Times New Roman" panose="02020603050405020304" pitchFamily="18" charset="0"/>
                  </a:rPr>
                  <a:t> – .09B</a:t>
                </a:r>
                <a:r>
                  <a:rPr lang="en-US" sz="2000" i="1" baseline="30000" dirty="0">
                    <a:latin typeface="Times New Roman" panose="02020603050405020304" pitchFamily="18" charset="0"/>
                    <a:cs typeface="Times New Roman" panose="02020603050405020304" pitchFamily="18" charset="0"/>
                  </a:rPr>
                  <a:t>6</a:t>
                </a:r>
                <a:r>
                  <a:rPr lang="en-US" sz="2000" i="1" dirty="0">
                    <a:latin typeface="Times New Roman" panose="02020603050405020304" pitchFamily="18" charset="0"/>
                    <a:cs typeface="Times New Roman" panose="02020603050405020304" pitchFamily="18" charset="0"/>
                  </a:rPr>
                  <a:t> + .02B</a:t>
                </a:r>
                <a:r>
                  <a:rPr lang="en-US" sz="2000" i="1" baseline="30000" dirty="0">
                    <a:latin typeface="Times New Roman" panose="02020603050405020304" pitchFamily="18" charset="0"/>
                    <a:cs typeface="Times New Roman" panose="02020603050405020304" pitchFamily="18" charset="0"/>
                  </a:rPr>
                  <a:t>7</a:t>
                </a:r>
                <a:r>
                  <a:rPr lang="en-US" sz="2000" i="1" dirty="0">
                    <a:latin typeface="Times New Roman" panose="02020603050405020304" pitchFamily="18" charset="0"/>
                    <a:cs typeface="Times New Roman" panose="02020603050405020304" pitchFamily="18" charset="0"/>
                  </a:rPr>
                  <a:t> – .02B</a:t>
                </a:r>
                <a:r>
                  <a:rPr lang="en-US" sz="2000" i="1" baseline="30000" dirty="0">
                    <a:latin typeface="Times New Roman" panose="02020603050405020304" pitchFamily="18" charset="0"/>
                    <a:cs typeface="Times New Roman" panose="02020603050405020304" pitchFamily="18" charset="0"/>
                  </a:rPr>
                  <a:t>8</a:t>
                </a:r>
              </a:p>
              <a:p>
                <a:pPr>
                  <a:spcBef>
                    <a:spcPts val="600"/>
                  </a:spcBef>
                </a:pPr>
                <a:r>
                  <a:rPr lang="en-US" sz="2000" i="1" dirty="0">
                    <a:latin typeface="Times New Roman" panose="02020603050405020304" pitchFamily="18" charset="0"/>
                    <a:cs typeface="Times New Roman" panose="02020603050405020304" pitchFamily="18" charset="0"/>
                  </a:rPr>
                  <a:t> – .17B</a:t>
                </a:r>
                <a:r>
                  <a:rPr lang="en-US" sz="2000" i="1" baseline="30000" dirty="0">
                    <a:latin typeface="Times New Roman" panose="02020603050405020304" pitchFamily="18" charset="0"/>
                    <a:cs typeface="Times New Roman" panose="02020603050405020304" pitchFamily="18" charset="0"/>
                  </a:rPr>
                  <a:t>9</a:t>
                </a:r>
                <a:r>
                  <a:rPr lang="en-US" sz="2000" i="1" dirty="0">
                    <a:latin typeface="Times New Roman" panose="02020603050405020304" pitchFamily="18" charset="0"/>
                    <a:cs typeface="Times New Roman" panose="02020603050405020304" pitchFamily="18" charset="0"/>
                  </a:rPr>
                  <a:t> – .03B</a:t>
                </a:r>
                <a:r>
                  <a:rPr lang="en-US" sz="2000" i="1" baseline="30000" dirty="0">
                    <a:latin typeface="Times New Roman" panose="02020603050405020304" pitchFamily="18" charset="0"/>
                    <a:cs typeface="Times New Roman" panose="02020603050405020304" pitchFamily="18" charset="0"/>
                  </a:rPr>
                  <a:t>10</a:t>
                </a:r>
                <a:r>
                  <a:rPr lang="en-US" sz="2000" i="1" dirty="0">
                    <a:latin typeface="Times New Roman" panose="02020603050405020304" pitchFamily="18" charset="0"/>
                    <a:cs typeface="Times New Roman" panose="02020603050405020304" pitchFamily="18" charset="0"/>
                  </a:rPr>
                  <a:t> + .10B</a:t>
                </a:r>
                <a:r>
                  <a:rPr lang="en-US" sz="2000" i="1" baseline="30000" dirty="0">
                    <a:latin typeface="Times New Roman" panose="02020603050405020304" pitchFamily="18" charset="0"/>
                    <a:cs typeface="Times New Roman" panose="02020603050405020304" pitchFamily="18" charset="0"/>
                  </a:rPr>
                  <a:t>11</a:t>
                </a:r>
                <a:r>
                  <a:rPr lang="en-US" sz="2000" i="1" dirty="0">
                    <a:latin typeface="Times New Roman" panose="02020603050405020304" pitchFamily="18" charset="0"/>
                    <a:cs typeface="Times New Roman" panose="02020603050405020304" pitchFamily="18" charset="0"/>
                  </a:rPr>
                  <a:t> + .38B</a:t>
                </a:r>
                <a:r>
                  <a:rPr lang="en-US" sz="2000" i="1" baseline="30000" dirty="0">
                    <a:latin typeface="Times New Roman" panose="02020603050405020304" pitchFamily="18" charset="0"/>
                    <a:cs typeface="Times New Roman" panose="02020603050405020304" pitchFamily="18" charset="0"/>
                  </a:rPr>
                  <a:t>12</a:t>
                </a:r>
                <a:r>
                  <a:rPr lang="en-US" sz="2000" i="1" dirty="0">
                    <a:latin typeface="Times New Roman" panose="02020603050405020304" pitchFamily="18" charset="0"/>
                    <a:cs typeface="Times New Roman" panose="02020603050405020304" pitchFamily="18" charset="0"/>
                  </a:rPr>
                  <a:t>)(1 – B)(1 – B</a:t>
                </a:r>
                <a:r>
                  <a:rPr lang="en-US" sz="2000" i="1" baseline="30000" dirty="0">
                    <a:latin typeface="Times New Roman" panose="02020603050405020304" pitchFamily="18" charset="0"/>
                    <a:cs typeface="Times New Roman" panose="02020603050405020304" pitchFamily="18" charset="0"/>
                  </a:rPr>
                  <a:t>12</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 </a:t>
                </a:r>
                <a:r>
                  <a:rPr lang="en-US" sz="2000" i="1" dirty="0">
                    <a:latin typeface="Symbol" panose="05050102010706020507" pitchFamily="18" charset="2"/>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000" i="1" dirty="0">
                    <a:latin typeface="Times New Roman" panose="02020603050405020304" pitchFamily="18" charset="0"/>
                    <a:cs typeface="Times New Roman" panose="02020603050405020304" pitchFamily="18" charset="0"/>
                  </a:rPr>
                  <a:t>) = a</a:t>
                </a:r>
                <a:r>
                  <a:rPr lang="en-US" sz="2000" i="1" baseline="-25000" dirty="0">
                    <a:latin typeface="Times New Roman" panose="02020603050405020304" pitchFamily="18" charset="0"/>
                    <a:cs typeface="Times New Roman" panose="02020603050405020304" pitchFamily="18" charset="0"/>
                  </a:rPr>
                  <a:t>t</a:t>
                </a:r>
                <a:endParaRPr lang="en-US" sz="2000" i="1" dirty="0"/>
              </a:p>
            </p:txBody>
          </p:sp>
        </mc:Choice>
        <mc:Fallback xmlns="">
          <p:sp>
            <p:nvSpPr>
              <p:cNvPr id="10" name="Rectangle 9">
                <a:extLst>
                  <a:ext uri="{FF2B5EF4-FFF2-40B4-BE49-F238E27FC236}">
                    <a16:creationId xmlns:a16="http://schemas.microsoft.com/office/drawing/2014/main" id="{E71D8EDA-8268-FA43-8E3B-E481466D7C42}"/>
                  </a:ext>
                </a:extLst>
              </p:cNvPr>
              <p:cNvSpPr>
                <a:spLocks noRot="1" noChangeAspect="1" noMove="1" noResize="1" noEditPoints="1" noAdjustHandles="1" noChangeArrowheads="1" noChangeShapeType="1" noTextEdit="1"/>
              </p:cNvSpPr>
              <p:nvPr/>
            </p:nvSpPr>
            <p:spPr>
              <a:xfrm>
                <a:off x="1981200" y="4760324"/>
                <a:ext cx="7027821" cy="717376"/>
              </a:xfrm>
              <a:prstGeom prst="rect">
                <a:avLst/>
              </a:prstGeom>
              <a:blipFill>
                <a:blip r:embed="rId5"/>
                <a:stretch>
                  <a:fillRect l="-904" t="-3509"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510650-7E0B-3344-A492-B1BAE7FF4822}"/>
                  </a:ext>
                </a:extLst>
              </p:cNvPr>
              <p:cNvSpPr/>
              <p:nvPr/>
            </p:nvSpPr>
            <p:spPr>
              <a:xfrm>
                <a:off x="1321078" y="2180653"/>
                <a:ext cx="3942682" cy="404854"/>
              </a:xfrm>
              <a:prstGeom prst="rect">
                <a:avLst/>
              </a:prstGeom>
            </p:spPr>
            <p:txBody>
              <a:bodyPr wrap="none">
                <a:noAutofit/>
              </a:bodyPr>
              <a:lstStyle/>
              <a:p>
                <a:pPr>
                  <a:spcBef>
                    <a:spcPts val="600"/>
                  </a:spcBef>
                </a:pPr>
                <a:r>
                  <a:rPr lang="en-US" sz="2000" i="1" dirty="0">
                    <a:latin typeface="Times New Roman" panose="02020603050405020304" pitchFamily="18" charset="0"/>
                    <a:cs typeface="Times New Roman" panose="02020603050405020304" pitchFamily="18" charset="0"/>
                  </a:rPr>
                  <a:t>(1 – .74B)(1 + .38B</a:t>
                </a:r>
                <a:r>
                  <a:rPr lang="en-US" sz="2000" i="1" baseline="30000" dirty="0">
                    <a:latin typeface="Times New Roman" panose="02020603050405020304" pitchFamily="18" charset="0"/>
                    <a:cs typeface="Times New Roman" panose="02020603050405020304" pitchFamily="18" charset="0"/>
                  </a:rPr>
                  <a:t>12</a:t>
                </a:r>
                <a:r>
                  <a:rPr lang="en-US" sz="2000" i="1" dirty="0">
                    <a:latin typeface="Times New Roman" panose="02020603050405020304" pitchFamily="18" charset="0"/>
                    <a:cs typeface="Times New Roman" panose="02020603050405020304" pitchFamily="18" charset="0"/>
                  </a:rPr>
                  <a:t>)(1 – B</a:t>
                </a:r>
                <a:r>
                  <a:rPr lang="en-US" sz="2000" i="1" baseline="30000" dirty="0">
                    <a:latin typeface="Times New Roman" panose="02020603050405020304" pitchFamily="18" charset="0"/>
                    <a:cs typeface="Times New Roman" panose="02020603050405020304" pitchFamily="18" charset="0"/>
                  </a:rPr>
                  <a:t>12</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 </a:t>
                </a:r>
                <a:r>
                  <a:rPr lang="en-US" sz="2000" i="1" dirty="0">
                    <a:latin typeface="Symbol" panose="05050102010706020507" pitchFamily="18" charset="2"/>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000" i="1" dirty="0">
                    <a:latin typeface="Times New Roman" panose="02020603050405020304" pitchFamily="18" charset="0"/>
                    <a:cs typeface="Times New Roman" panose="02020603050405020304" pitchFamily="18" charset="0"/>
                  </a:rPr>
                  <a:t>) = a</a:t>
                </a:r>
                <a:r>
                  <a:rPr lang="en-US" sz="2000" i="1" baseline="-25000" dirty="0">
                    <a:latin typeface="Times New Roman" panose="02020603050405020304" pitchFamily="18" charset="0"/>
                    <a:cs typeface="Times New Roman" panose="02020603050405020304" pitchFamily="18" charset="0"/>
                  </a:rPr>
                  <a:t>t</a:t>
                </a:r>
                <a:endParaRPr lang="en-US" sz="2000" i="1" dirty="0"/>
              </a:p>
            </p:txBody>
          </p:sp>
        </mc:Choice>
        <mc:Fallback xmlns="">
          <p:sp>
            <p:nvSpPr>
              <p:cNvPr id="12" name="Rectangle 11">
                <a:extLst>
                  <a:ext uri="{FF2B5EF4-FFF2-40B4-BE49-F238E27FC236}">
                    <a16:creationId xmlns:a16="http://schemas.microsoft.com/office/drawing/2014/main" id="{E4510650-7E0B-3344-A492-B1BAE7FF4822}"/>
                  </a:ext>
                </a:extLst>
              </p:cNvPr>
              <p:cNvSpPr>
                <a:spLocks noRot="1" noChangeAspect="1" noMove="1" noResize="1" noEditPoints="1" noAdjustHandles="1" noChangeArrowheads="1" noChangeShapeType="1" noTextEdit="1"/>
              </p:cNvSpPr>
              <p:nvPr/>
            </p:nvSpPr>
            <p:spPr>
              <a:xfrm>
                <a:off x="1321078" y="2180653"/>
                <a:ext cx="3942682" cy="404854"/>
              </a:xfrm>
              <a:prstGeom prst="rect">
                <a:avLst/>
              </a:prstGeom>
              <a:blipFill>
                <a:blip r:embed="rId6"/>
                <a:stretch>
                  <a:fillRect l="-1608" t="-9091" r="-15756" b="-2121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7857BF0-844F-ED4A-8E0B-44CBED577AF2}"/>
              </a:ext>
            </a:extLst>
          </p:cNvPr>
          <p:cNvPicPr>
            <a:picLocks noChangeAspect="1"/>
          </p:cNvPicPr>
          <p:nvPr/>
        </p:nvPicPr>
        <p:blipFill>
          <a:blip r:embed="rId7"/>
          <a:stretch>
            <a:fillRect/>
          </a:stretch>
        </p:blipFill>
        <p:spPr>
          <a:xfrm>
            <a:off x="457200" y="1905000"/>
            <a:ext cx="686121" cy="956161"/>
          </a:xfrm>
          <a:prstGeom prst="rect">
            <a:avLst/>
          </a:prstGeom>
        </p:spPr>
      </p:pic>
      <p:sp>
        <p:nvSpPr>
          <p:cNvPr id="7" name="Title 6"/>
          <p:cNvSpPr>
            <a:spLocks noGrp="1"/>
          </p:cNvSpPr>
          <p:nvPr>
            <p:ph type="title"/>
          </p:nvPr>
        </p:nvSpPr>
        <p:spPr/>
        <p:txBody>
          <a:bodyPr>
            <a:noAutofit/>
          </a:bodyPr>
          <a:lstStyle/>
          <a:p>
            <a:pPr>
              <a:spcBef>
                <a:spcPts val="600"/>
              </a:spcBef>
            </a:pPr>
            <a:r>
              <a:rPr lang="en-US" sz="3600" dirty="0"/>
              <a:t>Airline Competition Among the Greats!</a:t>
            </a:r>
          </a:p>
        </p:txBody>
      </p:sp>
      <p:pic>
        <p:nvPicPr>
          <p:cNvPr id="2" name="Picture 1">
            <a:extLst>
              <a:ext uri="{FF2B5EF4-FFF2-40B4-BE49-F238E27FC236}">
                <a16:creationId xmlns:a16="http://schemas.microsoft.com/office/drawing/2014/main" id="{F28320FB-FF0F-2845-A03B-582D95E62AE2}"/>
              </a:ext>
            </a:extLst>
          </p:cNvPr>
          <p:cNvPicPr>
            <a:picLocks noChangeAspect="1"/>
          </p:cNvPicPr>
          <p:nvPr/>
        </p:nvPicPr>
        <p:blipFill>
          <a:blip r:embed="rId8"/>
          <a:stretch>
            <a:fillRect/>
          </a:stretch>
        </p:blipFill>
        <p:spPr>
          <a:xfrm>
            <a:off x="969559" y="4599224"/>
            <a:ext cx="859241" cy="1039576"/>
          </a:xfrm>
          <a:prstGeom prst="rect">
            <a:avLst/>
          </a:prstGeom>
        </p:spPr>
      </p:pic>
    </p:spTree>
    <p:extLst>
      <p:ext uri="{BB962C8B-B14F-4D97-AF65-F5344CB8AC3E}">
        <p14:creationId xmlns:p14="http://schemas.microsoft.com/office/powerpoint/2010/main" val="24627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9552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BFA0-942B-A445-9C07-DFB02EBC055B}"/>
              </a:ext>
            </a:extLst>
          </p:cNvPr>
          <p:cNvSpPr>
            <a:spLocks noGrp="1"/>
          </p:cNvSpPr>
          <p:nvPr>
            <p:ph type="ctrTitle"/>
          </p:nvPr>
        </p:nvSpPr>
        <p:spPr/>
        <p:txBody>
          <a:bodyPr>
            <a:normAutofit/>
          </a:bodyPr>
          <a:lstStyle/>
          <a:p>
            <a:r>
              <a:rPr lang="en-US" dirty="0"/>
              <a:t>Screen Share: Airline Data </a:t>
            </a:r>
          </a:p>
        </p:txBody>
      </p:sp>
      <p:sp>
        <p:nvSpPr>
          <p:cNvPr id="3" name="Subtitle 2">
            <a:extLst>
              <a:ext uri="{FF2B5EF4-FFF2-40B4-BE49-F238E27FC236}">
                <a16:creationId xmlns:a16="http://schemas.microsoft.com/office/drawing/2014/main" id="{9C39E302-442C-7345-9D20-EC07FA928458}"/>
              </a:ext>
            </a:extLst>
          </p:cNvPr>
          <p:cNvSpPr>
            <a:spLocks noGrp="1"/>
          </p:cNvSpPr>
          <p:nvPr>
            <p:ph type="subTitle" idx="1"/>
          </p:nvPr>
        </p:nvSpPr>
        <p:spPr/>
        <p:txBody>
          <a:bodyPr/>
          <a:lstStyle/>
          <a:p>
            <a:r>
              <a:rPr lang="en-US" dirty="0"/>
              <a:t>Woodward/Gray, Box and Parzen</a:t>
            </a:r>
          </a:p>
        </p:txBody>
      </p:sp>
    </p:spTree>
    <p:extLst>
      <p:ext uri="{BB962C8B-B14F-4D97-AF65-F5344CB8AC3E}">
        <p14:creationId xmlns:p14="http://schemas.microsoft.com/office/powerpoint/2010/main" val="403972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4AA42C-84B1-7845-A47B-92A0BE391134}"/>
              </a:ext>
            </a:extLst>
          </p:cNvPr>
          <p:cNvPicPr>
            <a:picLocks noChangeAspect="1"/>
          </p:cNvPicPr>
          <p:nvPr/>
        </p:nvPicPr>
        <p:blipFill>
          <a:blip r:embed="rId3"/>
          <a:stretch>
            <a:fillRect/>
          </a:stretch>
        </p:blipFill>
        <p:spPr>
          <a:xfrm>
            <a:off x="6517262" y="4816351"/>
            <a:ext cx="2133759" cy="1300577"/>
          </a:xfrm>
          <a:prstGeom prst="rect">
            <a:avLst/>
          </a:prstGeom>
        </p:spPr>
      </p:pic>
      <p:sp>
        <p:nvSpPr>
          <p:cNvPr id="11" name="Rectangle 10">
            <a:extLst>
              <a:ext uri="{FF2B5EF4-FFF2-40B4-BE49-F238E27FC236}">
                <a16:creationId xmlns:a16="http://schemas.microsoft.com/office/drawing/2014/main" id="{8E00C098-652B-9942-AB25-2EC5FA8D48ED}"/>
              </a:ext>
            </a:extLst>
          </p:cNvPr>
          <p:cNvSpPr/>
          <p:nvPr/>
        </p:nvSpPr>
        <p:spPr>
          <a:xfrm>
            <a:off x="1064597" y="6983121"/>
            <a:ext cx="5969250" cy="3417410"/>
          </a:xfrm>
          <a:prstGeom prst="rect">
            <a:avLst/>
          </a:prstGeom>
        </p:spPr>
        <p:txBody>
          <a:bodyPr wrap="square">
            <a:noAutofit/>
          </a:bodyPr>
          <a:lstStyle/>
          <a:p>
            <a:pPr>
              <a:spcBef>
                <a:spcPts val="600"/>
              </a:spcBef>
            </a:pPr>
            <a:r>
              <a:rPr lang="en-US" sz="1662" dirty="0"/>
              <a:t>Signal_lin = gen.sigplusnoise.wge(100,.1,.7,vara = 0, sn = 9) </a:t>
            </a:r>
          </a:p>
          <a:p>
            <a:pPr>
              <a:spcBef>
                <a:spcPts val="600"/>
              </a:spcBef>
            </a:pPr>
            <a:r>
              <a:rPr lang="en-US" sz="1662" dirty="0"/>
              <a:t>Signal_quad = .07*seq(1,100)^2</a:t>
            </a:r>
          </a:p>
          <a:p>
            <a:pPr>
              <a:spcBef>
                <a:spcPts val="600"/>
              </a:spcBef>
            </a:pPr>
            <a:r>
              <a:rPr lang="en-US" sz="1662" dirty="0"/>
              <a:t>Noise = gen.arma.wge(100,phi = .95,vara = 500, sn = 9)</a:t>
            </a:r>
          </a:p>
          <a:p>
            <a:pPr>
              <a:spcBef>
                <a:spcPts val="600"/>
              </a:spcBef>
            </a:pPr>
            <a:r>
              <a:rPr lang="en-US" sz="1662" dirty="0"/>
              <a:t>Xs = Signal_lin + Signal_quad + Noise</a:t>
            </a:r>
          </a:p>
          <a:p>
            <a:pPr>
              <a:spcBef>
                <a:spcPts val="600"/>
              </a:spcBef>
            </a:pPr>
            <a:r>
              <a:rPr lang="en-US" sz="1662" dirty="0"/>
              <a:t>plot(Xs, type = "l")</a:t>
            </a:r>
          </a:p>
          <a:p>
            <a:pPr>
              <a:spcBef>
                <a:spcPts val="600"/>
              </a:spcBef>
            </a:pPr>
            <a:r>
              <a:rPr lang="en-US" sz="1662" dirty="0"/>
              <a:t>Time = seq(1,100,length = 100)</a:t>
            </a:r>
          </a:p>
          <a:p>
            <a:pPr>
              <a:spcBef>
                <a:spcPts val="600"/>
              </a:spcBef>
            </a:pPr>
            <a:r>
              <a:rPr lang="en-US" sz="1662" dirty="0"/>
              <a:t> df = data.frame(Time = Time,Xs = Xs, Time2 = Time^2)</a:t>
            </a:r>
          </a:p>
          <a:p>
            <a:pPr>
              <a:spcBef>
                <a:spcPts val="600"/>
              </a:spcBef>
            </a:pPr>
            <a:r>
              <a:rPr lang="en-US" sz="1662" dirty="0"/>
              <a:t>fit = lm(Xs~Time + Time2, data = df)</a:t>
            </a:r>
          </a:p>
          <a:p>
            <a:pPr>
              <a:spcBef>
                <a:spcPts val="600"/>
              </a:spcBef>
            </a:pPr>
            <a:r>
              <a:rPr lang="en-US" sz="1662" dirty="0"/>
              <a:t>summary(fit)</a:t>
            </a:r>
          </a:p>
          <a:p>
            <a:pPr>
              <a:spcBef>
                <a:spcPts val="600"/>
              </a:spcBef>
            </a:pPr>
            <a:r>
              <a:rPr lang="en-US" sz="1662" dirty="0"/>
              <a:t>plot(df$Time,df$Xs,type = "l")</a:t>
            </a:r>
          </a:p>
          <a:p>
            <a:pPr>
              <a:spcBef>
                <a:spcPts val="600"/>
              </a:spcBef>
            </a:pPr>
            <a:r>
              <a:rPr lang="en-US" sz="1662" dirty="0"/>
              <a:t>lines(fit$fitted.values, col = "red")</a:t>
            </a:r>
          </a:p>
          <a:p>
            <a:pPr>
              <a:spcBef>
                <a:spcPts val="600"/>
              </a:spcBef>
            </a:pPr>
            <a:r>
              <a:rPr lang="en-US" sz="1662" dirty="0"/>
              <a:t>plot(</a:t>
            </a:r>
            <a:r>
              <a:rPr lang="en-US" sz="1662" dirty="0" err="1"/>
              <a:t>fit$residuals</a:t>
            </a:r>
            <a:r>
              <a:rPr lang="en-US" sz="1662" dirty="0"/>
              <a:t>, type = "l")</a:t>
            </a:r>
          </a:p>
          <a:p>
            <a:pPr>
              <a:spcBef>
                <a:spcPts val="600"/>
              </a:spcBef>
            </a:pPr>
            <a:r>
              <a:rPr lang="en-US" sz="1662" dirty="0"/>
              <a:t>aic5.wge(fit$residuals)</a:t>
            </a:r>
          </a:p>
        </p:txBody>
      </p:sp>
      <p:sp>
        <p:nvSpPr>
          <p:cNvPr id="22" name="TextBox 21">
            <a:extLst>
              <a:ext uri="{FF2B5EF4-FFF2-40B4-BE49-F238E27FC236}">
                <a16:creationId xmlns:a16="http://schemas.microsoft.com/office/drawing/2014/main" id="{A4D7619E-C17A-C04E-A769-D875575A6910}"/>
              </a:ext>
            </a:extLst>
          </p:cNvPr>
          <p:cNvSpPr txBox="1"/>
          <p:nvPr/>
        </p:nvSpPr>
        <p:spPr>
          <a:xfrm>
            <a:off x="845176" y="2521698"/>
            <a:ext cx="1280861" cy="307777"/>
          </a:xfrm>
          <a:prstGeom prst="rect">
            <a:avLst/>
          </a:prstGeom>
          <a:noFill/>
        </p:spPr>
        <p:txBody>
          <a:bodyPr wrap="square" rtlCol="0">
            <a:noAutofit/>
          </a:bodyPr>
          <a:lstStyle/>
          <a:p>
            <a:pPr algn="ctr">
              <a:spcBef>
                <a:spcPts val="600"/>
              </a:spcBef>
            </a:pPr>
            <a:r>
              <a:rPr lang="en-US" sz="1400" dirty="0"/>
              <a:t>Realization</a:t>
            </a:r>
          </a:p>
        </p:txBody>
      </p:sp>
      <p:sp>
        <p:nvSpPr>
          <p:cNvPr id="23" name="TextBox 22">
            <a:extLst>
              <a:ext uri="{FF2B5EF4-FFF2-40B4-BE49-F238E27FC236}">
                <a16:creationId xmlns:a16="http://schemas.microsoft.com/office/drawing/2014/main" id="{C3B61394-964A-4A4E-9655-79DAC9DA55F5}"/>
              </a:ext>
            </a:extLst>
          </p:cNvPr>
          <p:cNvSpPr txBox="1"/>
          <p:nvPr/>
        </p:nvSpPr>
        <p:spPr>
          <a:xfrm>
            <a:off x="457200" y="1796102"/>
            <a:ext cx="8458200" cy="603883"/>
          </a:xfrm>
          <a:prstGeom prst="rect">
            <a:avLst/>
          </a:prstGeom>
          <a:noFill/>
        </p:spPr>
        <p:txBody>
          <a:bodyPr wrap="square" rtlCol="0">
            <a:noAutofit/>
          </a:bodyPr>
          <a:lstStyle/>
          <a:p>
            <a:pPr>
              <a:spcBef>
                <a:spcPts val="600"/>
              </a:spcBef>
            </a:pPr>
            <a:r>
              <a:rPr lang="en-US" sz="1662" dirty="0"/>
              <a:t>In practice, we only have the realization and we don’t know that beta_0 = 2 and </a:t>
            </a:r>
            <a:br>
              <a:rPr lang="en-US" sz="1662" dirty="0"/>
            </a:br>
            <a:r>
              <a:rPr lang="en-US" sz="1662" dirty="0"/>
              <a:t>beta_1 = 4 and beta_2 = .07. In practice, we will estimate fit a model and estimate them. </a:t>
            </a:r>
          </a:p>
        </p:txBody>
      </p:sp>
      <p:sp>
        <p:nvSpPr>
          <p:cNvPr id="27" name="TextBox 26">
            <a:extLst>
              <a:ext uri="{FF2B5EF4-FFF2-40B4-BE49-F238E27FC236}">
                <a16:creationId xmlns:a16="http://schemas.microsoft.com/office/drawing/2014/main" id="{D8EA9199-C712-B347-87C5-021BDB30C70A}"/>
              </a:ext>
            </a:extLst>
          </p:cNvPr>
          <p:cNvSpPr txBox="1"/>
          <p:nvPr/>
        </p:nvSpPr>
        <p:spPr>
          <a:xfrm>
            <a:off x="3618157" y="2514600"/>
            <a:ext cx="1625367" cy="307777"/>
          </a:xfrm>
          <a:prstGeom prst="rect">
            <a:avLst/>
          </a:prstGeom>
          <a:noFill/>
        </p:spPr>
        <p:txBody>
          <a:bodyPr wrap="square" rtlCol="0">
            <a:noAutofit/>
          </a:bodyPr>
          <a:lstStyle/>
          <a:p>
            <a:pPr algn="ctr">
              <a:spcBef>
                <a:spcPts val="600"/>
              </a:spcBef>
            </a:pPr>
            <a:r>
              <a:rPr lang="en-US" sz="1400" dirty="0"/>
              <a:t>Estimated signal</a:t>
            </a:r>
          </a:p>
        </p:txBody>
      </p:sp>
      <p:sp>
        <p:nvSpPr>
          <p:cNvPr id="28" name="TextBox 27">
            <a:extLst>
              <a:ext uri="{FF2B5EF4-FFF2-40B4-BE49-F238E27FC236}">
                <a16:creationId xmlns:a16="http://schemas.microsoft.com/office/drawing/2014/main" id="{EE36A275-FBB6-5648-9033-97496CA2A794}"/>
              </a:ext>
            </a:extLst>
          </p:cNvPr>
          <p:cNvSpPr txBox="1"/>
          <p:nvPr/>
        </p:nvSpPr>
        <p:spPr>
          <a:xfrm>
            <a:off x="6740056" y="2514600"/>
            <a:ext cx="1619720" cy="307777"/>
          </a:xfrm>
          <a:prstGeom prst="rect">
            <a:avLst/>
          </a:prstGeom>
          <a:noFill/>
        </p:spPr>
        <p:txBody>
          <a:bodyPr wrap="square" rtlCol="0">
            <a:noAutofit/>
          </a:bodyPr>
          <a:lstStyle/>
          <a:p>
            <a:pPr algn="ctr">
              <a:spcBef>
                <a:spcPts val="600"/>
              </a:spcBef>
            </a:pPr>
            <a:r>
              <a:rPr lang="en-US" sz="1400" dirty="0"/>
              <a:t>Residuals (noise)</a:t>
            </a:r>
          </a:p>
        </p:txBody>
      </p:sp>
      <p:sp>
        <p:nvSpPr>
          <p:cNvPr id="32" name="TextBox 31">
            <a:extLst>
              <a:ext uri="{FF2B5EF4-FFF2-40B4-BE49-F238E27FC236}">
                <a16:creationId xmlns:a16="http://schemas.microsoft.com/office/drawing/2014/main" id="{D50D53D5-4CF7-6B4C-AF60-460F5316D7EF}"/>
              </a:ext>
            </a:extLst>
          </p:cNvPr>
          <p:cNvSpPr txBox="1"/>
          <p:nvPr/>
        </p:nvSpPr>
        <p:spPr>
          <a:xfrm>
            <a:off x="457200" y="1296576"/>
            <a:ext cx="2743200" cy="461665"/>
          </a:xfrm>
          <a:prstGeom prst="rect">
            <a:avLst/>
          </a:prstGeom>
          <a:noFill/>
        </p:spPr>
        <p:txBody>
          <a:bodyPr wrap="square" rtlCol="0">
            <a:noAutofit/>
          </a:bodyPr>
          <a:lstStyle/>
          <a:p>
            <a:pPr>
              <a:spcBef>
                <a:spcPts val="600"/>
              </a:spcBef>
            </a:pPr>
            <a:r>
              <a:rPr lang="en-US" sz="2400" b="1" dirty="0"/>
              <a:t>Example signals:</a:t>
            </a:r>
          </a:p>
        </p:txBody>
      </p:sp>
      <p:sp>
        <p:nvSpPr>
          <p:cNvPr id="38" name="TextBox 37">
            <a:extLst>
              <a:ext uri="{FF2B5EF4-FFF2-40B4-BE49-F238E27FC236}">
                <a16:creationId xmlns:a16="http://schemas.microsoft.com/office/drawing/2014/main" id="{6A7659FF-33EE-B747-BBB2-4463F7C112E0}"/>
              </a:ext>
            </a:extLst>
          </p:cNvPr>
          <p:cNvSpPr txBox="1"/>
          <p:nvPr/>
        </p:nvSpPr>
        <p:spPr>
          <a:xfrm>
            <a:off x="457200" y="5466640"/>
            <a:ext cx="6032235" cy="859659"/>
          </a:xfrm>
          <a:prstGeom prst="rect">
            <a:avLst/>
          </a:prstGeom>
          <a:noFill/>
        </p:spPr>
        <p:txBody>
          <a:bodyPr wrap="square" rtlCol="0">
            <a:noAutofit/>
          </a:bodyPr>
          <a:lstStyle/>
          <a:p>
            <a:pPr>
              <a:spcBef>
                <a:spcPts val="600"/>
              </a:spcBef>
            </a:pPr>
            <a:r>
              <a:rPr lang="en-US" sz="1600" dirty="0"/>
              <a:t>We know that the noise is AR(1), and that is one of the models suggested by the AIC. We will wait to show how to identify the model and estimate the coefficients in future Units.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724B944-B060-B742-82D4-1DAA28FE5E05}"/>
                  </a:ext>
                </a:extLst>
              </p:cNvPr>
              <p:cNvSpPr txBox="1"/>
              <p:nvPr/>
            </p:nvSpPr>
            <p:spPr>
              <a:xfrm>
                <a:off x="3164777" y="1338015"/>
                <a:ext cx="3330720"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=2+4</m:t>
                      </m:r>
                      <m:r>
                        <a:rPr lang="en-US" sz="2400" i="1">
                          <a:latin typeface="Cambria Math" panose="02040503050406030204" pitchFamily="18" charset="0"/>
                        </a:rPr>
                        <m:t>𝑡</m:t>
                      </m:r>
                      <m:r>
                        <a:rPr lang="en-US" sz="2400" i="1">
                          <a:latin typeface="Cambria Math" panose="02040503050406030204" pitchFamily="18" charset="0"/>
                        </a:rPr>
                        <m:t>+.07</m:t>
                      </m:r>
                      <m:sSup>
                        <m:sSupPr>
                          <m:ctrlPr>
                            <a:rPr lang="en-US" sz="2400" i="1">
                              <a:latin typeface="Cambria Math" panose="02040503050406030204" pitchFamily="18" charset="0"/>
                            </a:rPr>
                          </m:ctrlPr>
                        </m:sSupPr>
                        <m:e>
                          <m:r>
                            <a:rPr lang="en-US" sz="2400" i="1">
                              <a:latin typeface="Cambria Math" panose="02040503050406030204" pitchFamily="18" charset="0"/>
                            </a:rPr>
                            <m:t>𝑡</m:t>
                          </m:r>
                        </m:e>
                        <m:sup>
                          <m:r>
                            <a:rPr lang="en-US" sz="2400" i="1">
                              <a:latin typeface="Cambria Math" panose="02040503050406030204" pitchFamily="18" charset="0"/>
                            </a:rPr>
                            <m:t>2</m:t>
                          </m:r>
                        </m:sup>
                      </m:sSup>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𝑍</m:t>
                          </m:r>
                        </m:e>
                        <m:sub>
                          <m:r>
                            <a:rPr lang="en-US" sz="2400" i="1">
                              <a:latin typeface="Cambria Math" panose="02040503050406030204" pitchFamily="18" charset="0"/>
                            </a:rPr>
                            <m:t>𝑡</m:t>
                          </m:r>
                        </m:sub>
                      </m:sSub>
                    </m:oMath>
                  </m:oMathPara>
                </a14:m>
                <a:endParaRPr lang="en-US" sz="2400" dirty="0"/>
              </a:p>
            </p:txBody>
          </p:sp>
        </mc:Choice>
        <mc:Fallback xmlns="">
          <p:sp>
            <p:nvSpPr>
              <p:cNvPr id="21" name="TextBox 20">
                <a:extLst>
                  <a:ext uri="{FF2B5EF4-FFF2-40B4-BE49-F238E27FC236}">
                    <a16:creationId xmlns:a16="http://schemas.microsoft.com/office/drawing/2014/main" id="{B724B944-B060-B742-82D4-1DAA28FE5E05}"/>
                  </a:ext>
                </a:extLst>
              </p:cNvPr>
              <p:cNvSpPr txBox="1">
                <a:spLocks noRot="1" noChangeAspect="1" noMove="1" noResize="1" noEditPoints="1" noAdjustHandles="1" noChangeArrowheads="1" noChangeShapeType="1" noTextEdit="1"/>
              </p:cNvSpPr>
              <p:nvPr/>
            </p:nvSpPr>
            <p:spPr>
              <a:xfrm>
                <a:off x="3164777" y="1338015"/>
                <a:ext cx="3330720" cy="369332"/>
              </a:xfrm>
              <a:prstGeom prst="rect">
                <a:avLst/>
              </a:prstGeom>
              <a:blipFill>
                <a:blip r:embed="rId5"/>
                <a:stretch>
                  <a:fillRect l="-1280"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D0CB7E9-DD0E-DA48-8CD4-E0E85894247B}"/>
                  </a:ext>
                </a:extLst>
              </p:cNvPr>
              <p:cNvSpPr/>
              <p:nvPr/>
            </p:nvSpPr>
            <p:spPr>
              <a:xfrm>
                <a:off x="6905529" y="1295400"/>
                <a:ext cx="1933671" cy="461665"/>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r>
                        <a:rPr lang="en-US" sz="2400">
                          <a:latin typeface="Cambria Math" panose="02040503050406030204" pitchFamily="18" charset="0"/>
                        </a:rPr>
                        <m:t> </m:t>
                      </m:r>
                      <m:r>
                        <m:rPr>
                          <m:sty m:val="p"/>
                        </m:rPr>
                        <a:rPr lang="en-US" sz="2400">
                          <a:latin typeface="Cambria Math" panose="02040503050406030204" pitchFamily="18" charset="0"/>
                        </a:rPr>
                        <m:t>are</m:t>
                      </m:r>
                      <m:r>
                        <a:rPr lang="en-US" sz="2400">
                          <a:latin typeface="Cambria Math" panose="02040503050406030204" pitchFamily="18" charset="0"/>
                        </a:rPr>
                        <m:t> </m:t>
                      </m:r>
                      <m:r>
                        <m:rPr>
                          <m:sty m:val="p"/>
                        </m:rPr>
                        <a:rPr lang="en-US" sz="2400">
                          <a:latin typeface="Cambria Math" panose="02040503050406030204" pitchFamily="18" charset="0"/>
                        </a:rPr>
                        <m:t>AR</m:t>
                      </m:r>
                      <m:r>
                        <a:rPr lang="en-US" sz="2400">
                          <a:latin typeface="Cambria Math" panose="02040503050406030204" pitchFamily="18" charset="0"/>
                        </a:rPr>
                        <m:t>(1)</m:t>
                      </m:r>
                    </m:oMath>
                  </m:oMathPara>
                </a14:m>
                <a:endParaRPr lang="en-US" sz="2400" dirty="0"/>
              </a:p>
            </p:txBody>
          </p:sp>
        </mc:Choice>
        <mc:Fallback xmlns="">
          <p:sp>
            <p:nvSpPr>
              <p:cNvPr id="24" name="Rectangle 23">
                <a:extLst>
                  <a:ext uri="{FF2B5EF4-FFF2-40B4-BE49-F238E27FC236}">
                    <a16:creationId xmlns:a16="http://schemas.microsoft.com/office/drawing/2014/main" id="{0D0CB7E9-DD0E-DA48-8CD4-E0E85894247B}"/>
                  </a:ext>
                </a:extLst>
              </p:cNvPr>
              <p:cNvSpPr>
                <a:spLocks noRot="1" noChangeAspect="1" noMove="1" noResize="1" noEditPoints="1" noAdjustHandles="1" noChangeArrowheads="1" noChangeShapeType="1" noTextEdit="1"/>
              </p:cNvSpPr>
              <p:nvPr/>
            </p:nvSpPr>
            <p:spPr>
              <a:xfrm>
                <a:off x="6905529" y="1295400"/>
                <a:ext cx="1933671" cy="461665"/>
              </a:xfrm>
              <a:prstGeom prst="rect">
                <a:avLst/>
              </a:prstGeom>
              <a:blipFill>
                <a:blip r:embed="rId6"/>
                <a:stretch>
                  <a:fillRect b="-20000"/>
                </a:stretch>
              </a:blipFill>
            </p:spPr>
            <p:txBody>
              <a:bodyPr/>
              <a:lstStyle/>
              <a:p>
                <a:r>
                  <a:rPr lang="en-US">
                    <a:noFill/>
                  </a:rPr>
                  <a:t> </a:t>
                </a:r>
              </a:p>
            </p:txBody>
          </p:sp>
        </mc:Fallback>
      </mc:AlternateContent>
      <p:sp>
        <p:nvSpPr>
          <p:cNvPr id="8" name="Title 7"/>
          <p:cNvSpPr>
            <a:spLocks noGrp="1"/>
          </p:cNvSpPr>
          <p:nvPr>
            <p:ph type="title"/>
          </p:nvPr>
        </p:nvSpPr>
        <p:spPr>
          <a:xfrm>
            <a:off x="457200" y="228600"/>
            <a:ext cx="8229600" cy="1143000"/>
          </a:xfrm>
        </p:spPr>
        <p:txBody>
          <a:bodyPr>
            <a:noAutofit/>
          </a:bodyPr>
          <a:lstStyle/>
          <a:p>
            <a:pPr>
              <a:spcBef>
                <a:spcPts val="600"/>
              </a:spcBef>
            </a:pPr>
            <a:r>
              <a:rPr lang="en-US" sz="3600" dirty="0"/>
              <a:t>Deterministic Signal-Plus-Noise Models</a:t>
            </a:r>
          </a:p>
        </p:txBody>
      </p:sp>
      <p:sp>
        <p:nvSpPr>
          <p:cNvPr id="20" name="Rectangle 19">
            <a:extLst>
              <a:ext uri="{FF2B5EF4-FFF2-40B4-BE49-F238E27FC236}">
                <a16:creationId xmlns:a16="http://schemas.microsoft.com/office/drawing/2014/main" id="{7CEF2C33-3467-E249-B2BD-918A687F8D4A}"/>
              </a:ext>
            </a:extLst>
          </p:cNvPr>
          <p:cNvSpPr/>
          <p:nvPr/>
        </p:nvSpPr>
        <p:spPr bwMode="auto">
          <a:xfrm>
            <a:off x="6467099" y="5222679"/>
            <a:ext cx="1838701" cy="157041"/>
          </a:xfrm>
          <a:prstGeom prst="rect">
            <a:avLst/>
          </a:prstGeom>
          <a:noFill/>
          <a:ln w="25400" cap="flat" cmpd="sng" algn="ctr">
            <a:solidFill>
              <a:srgbClr val="FC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ts val="600"/>
              </a:spcBef>
              <a:buClrTx/>
              <a:buSzTx/>
              <a:buFontTx/>
              <a:buNone/>
              <a:tabLst/>
            </a:pPr>
            <a:endParaRPr kumimoji="0" lang="en-US" sz="2600" b="0" i="0" u="none" strike="noStrike" cap="none" normalizeH="0" baseline="0" dirty="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9BCC5A1B-05FF-7D4A-B3C0-45486E6B6005}"/>
              </a:ext>
            </a:extLst>
          </p:cNvPr>
          <p:cNvPicPr>
            <a:picLocks noChangeAspect="1"/>
          </p:cNvPicPr>
          <p:nvPr/>
        </p:nvPicPr>
        <p:blipFill>
          <a:blip r:embed="rId7"/>
          <a:stretch>
            <a:fillRect/>
          </a:stretch>
        </p:blipFill>
        <p:spPr>
          <a:xfrm>
            <a:off x="395303" y="2771906"/>
            <a:ext cx="2095788" cy="1873620"/>
          </a:xfrm>
          <a:prstGeom prst="rect">
            <a:avLst/>
          </a:prstGeom>
        </p:spPr>
      </p:pic>
      <p:pic>
        <p:nvPicPr>
          <p:cNvPr id="25" name="Picture 24">
            <a:extLst>
              <a:ext uri="{FF2B5EF4-FFF2-40B4-BE49-F238E27FC236}">
                <a16:creationId xmlns:a16="http://schemas.microsoft.com/office/drawing/2014/main" id="{EC878B0F-1863-884F-8AE2-FD6946FDC9A6}"/>
              </a:ext>
            </a:extLst>
          </p:cNvPr>
          <p:cNvPicPr>
            <a:picLocks noChangeAspect="1"/>
          </p:cNvPicPr>
          <p:nvPr/>
        </p:nvPicPr>
        <p:blipFill>
          <a:blip r:embed="rId8"/>
          <a:stretch>
            <a:fillRect/>
          </a:stretch>
        </p:blipFill>
        <p:spPr>
          <a:xfrm>
            <a:off x="6502022" y="2807437"/>
            <a:ext cx="2095788" cy="1873620"/>
          </a:xfrm>
          <a:prstGeom prst="rect">
            <a:avLst/>
          </a:prstGeom>
        </p:spPr>
      </p:pic>
      <p:pic>
        <p:nvPicPr>
          <p:cNvPr id="3" name="Picture 2">
            <a:extLst>
              <a:ext uri="{FF2B5EF4-FFF2-40B4-BE49-F238E27FC236}">
                <a16:creationId xmlns:a16="http://schemas.microsoft.com/office/drawing/2014/main" id="{4760C918-4415-6A4E-AB21-C222AB3269F4}"/>
              </a:ext>
            </a:extLst>
          </p:cNvPr>
          <p:cNvPicPr>
            <a:picLocks noChangeAspect="1"/>
          </p:cNvPicPr>
          <p:nvPr/>
        </p:nvPicPr>
        <p:blipFill>
          <a:blip r:embed="rId9"/>
          <a:stretch>
            <a:fillRect/>
          </a:stretch>
        </p:blipFill>
        <p:spPr>
          <a:xfrm>
            <a:off x="3390612" y="2807797"/>
            <a:ext cx="2095788" cy="1873620"/>
          </a:xfrm>
          <a:prstGeom prst="rect">
            <a:avLst/>
          </a:prstGeom>
        </p:spPr>
      </p:pic>
      <p:pic>
        <p:nvPicPr>
          <p:cNvPr id="4" name="Picture 3">
            <a:extLst>
              <a:ext uri="{FF2B5EF4-FFF2-40B4-BE49-F238E27FC236}">
                <a16:creationId xmlns:a16="http://schemas.microsoft.com/office/drawing/2014/main" id="{9253D521-5382-DB4D-8444-AC412D6F4D2D}"/>
              </a:ext>
            </a:extLst>
          </p:cNvPr>
          <p:cNvPicPr>
            <a:picLocks noChangeAspect="1"/>
          </p:cNvPicPr>
          <p:nvPr/>
        </p:nvPicPr>
        <p:blipFill rotWithShape="1">
          <a:blip r:embed="rId10"/>
          <a:srcRect r="10734" b="29757"/>
          <a:stretch/>
        </p:blipFill>
        <p:spPr>
          <a:xfrm>
            <a:off x="3168650" y="4724401"/>
            <a:ext cx="2953228" cy="655320"/>
          </a:xfrm>
          <a:prstGeom prst="rect">
            <a:avLst/>
          </a:prstGeom>
        </p:spPr>
      </p:pic>
    </p:spTree>
    <p:extLst>
      <p:ext uri="{BB962C8B-B14F-4D97-AF65-F5344CB8AC3E}">
        <p14:creationId xmlns:p14="http://schemas.microsoft.com/office/powerpoint/2010/main" val="39298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7" grpId="0"/>
      <p:bldP spid="28" grpId="0"/>
      <p:bldP spid="32" grpId="0"/>
      <p:bldP spid="38" grpId="0"/>
      <p:bldP spid="21" grpId="0"/>
      <p:bldP spid="24" grpId="0"/>
      <p:bldP spid="2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55D7-1C04-3946-B6FA-0695D17C5244}"/>
              </a:ext>
            </a:extLst>
          </p:cNvPr>
          <p:cNvSpPr>
            <a:spLocks noGrp="1"/>
          </p:cNvSpPr>
          <p:nvPr>
            <p:ph type="title"/>
          </p:nvPr>
        </p:nvSpPr>
        <p:spPr>
          <a:xfrm>
            <a:off x="457200" y="228600"/>
            <a:ext cx="8229600" cy="914400"/>
          </a:xfrm>
        </p:spPr>
        <p:txBody>
          <a:bodyPr/>
          <a:lstStyle/>
          <a:p>
            <a:r>
              <a:rPr lang="en-US" sz="3600" dirty="0" err="1"/>
              <a:t>tswge</a:t>
            </a:r>
            <a:r>
              <a:rPr lang="en-US" sz="3600" dirty="0"/>
              <a:t> Screen Share</a:t>
            </a:r>
          </a:p>
        </p:txBody>
      </p:sp>
      <p:sp>
        <p:nvSpPr>
          <p:cNvPr id="6" name="Content Placeholder 2">
            <a:extLst>
              <a:ext uri="{FF2B5EF4-FFF2-40B4-BE49-F238E27FC236}">
                <a16:creationId xmlns:a16="http://schemas.microsoft.com/office/drawing/2014/main" id="{3FA20519-736D-CB49-9CFE-0B965029FDAB}"/>
              </a:ext>
            </a:extLst>
          </p:cNvPr>
          <p:cNvSpPr txBox="1">
            <a:spLocks/>
          </p:cNvSpPr>
          <p:nvPr/>
        </p:nvSpPr>
        <p:spPr>
          <a:xfrm>
            <a:off x="424099" y="1143000"/>
            <a:ext cx="8229600" cy="5181600"/>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Screen Share page 258 in book</a:t>
            </a:r>
          </a:p>
          <a:p>
            <a:pPr marL="0" indent="0">
              <a:buFont typeface="Arial" charset="0"/>
              <a:buNone/>
            </a:pPr>
            <a:r>
              <a:rPr lang="en-US" sz="2000" dirty="0"/>
              <a:t>Screen Cast Showing Gray and Woodward Model (1981)</a:t>
            </a:r>
          </a:p>
          <a:p>
            <a:pPr marL="0" indent="0">
              <a:buFont typeface="Arial" charset="0"/>
              <a:buNone/>
            </a:pPr>
            <a:r>
              <a:rPr lang="en-US" sz="2000" dirty="0"/>
              <a:t>Versus Parzen Model (1980) </a:t>
            </a:r>
          </a:p>
          <a:p>
            <a:pPr marL="0" indent="0">
              <a:buFont typeface="Arial" charset="0"/>
              <a:buNone/>
            </a:pPr>
            <a:r>
              <a:rPr lang="en-US" sz="2000" b="1" dirty="0"/>
              <a:t>Show</a:t>
            </a:r>
            <a:r>
              <a:rPr lang="en-US" sz="2000" dirty="0"/>
              <a:t> PDFs!</a:t>
            </a:r>
          </a:p>
          <a:p>
            <a:pPr marL="0" indent="0">
              <a:buFont typeface="Arial" charset="0"/>
              <a:buNone/>
            </a:pPr>
            <a:endParaRPr lang="en-US" sz="1600" dirty="0"/>
          </a:p>
          <a:p>
            <a:pPr marL="0" indent="0">
              <a:spcBef>
                <a:spcPts val="488"/>
              </a:spcBef>
              <a:buFont typeface="Arial" charset="0"/>
              <a:buNone/>
            </a:pPr>
            <a:r>
              <a:rPr lang="en-US" sz="1600" dirty="0"/>
              <a:t>Show that the AIC is better for Box than </a:t>
            </a:r>
            <a:r>
              <a:rPr lang="en-US" sz="1600" dirty="0" err="1"/>
              <a:t>Parzen</a:t>
            </a:r>
            <a:r>
              <a:rPr lang="en-US" sz="1600" dirty="0"/>
              <a:t> or Woodward and Gray.</a:t>
            </a:r>
          </a:p>
          <a:p>
            <a:pPr marL="0" indent="0">
              <a:spcBef>
                <a:spcPts val="488"/>
              </a:spcBef>
              <a:buFont typeface="Arial" charset="0"/>
              <a:buNone/>
            </a:pPr>
            <a:r>
              <a:rPr lang="en-US" sz="1400" dirty="0"/>
              <a:t>data(airlog)</a:t>
            </a:r>
          </a:p>
          <a:p>
            <a:pPr marL="0" indent="0">
              <a:spcBef>
                <a:spcPts val="488"/>
              </a:spcBef>
              <a:buFont typeface="Arial" charset="0"/>
              <a:buNone/>
            </a:pPr>
            <a:r>
              <a:rPr lang="en-US" sz="1400" dirty="0"/>
              <a:t>SA1 = artrans.wge(airlog,1) # take first differences of the data</a:t>
            </a:r>
          </a:p>
          <a:p>
            <a:pPr marL="0" indent="0">
              <a:spcBef>
                <a:spcPts val="488"/>
              </a:spcBef>
              <a:buFont typeface="Arial" charset="0"/>
              <a:buNone/>
            </a:pPr>
            <a:r>
              <a:rPr lang="en-US" sz="1400" dirty="0"/>
              <a:t>SA1_12 = artrans.wge(SA1,c(rep(0,11),1)) # take the 12th difference of the first difference (1-B)(1-B</a:t>
            </a:r>
            <a:r>
              <a:rPr lang="en-US" sz="1400" baseline="30000" dirty="0"/>
              <a:t>12</a:t>
            </a:r>
            <a:r>
              <a:rPr lang="en-US" sz="1400" dirty="0"/>
              <a:t>)</a:t>
            </a:r>
          </a:p>
          <a:p>
            <a:pPr marL="0" indent="0">
              <a:spcBef>
                <a:spcPts val="488"/>
              </a:spcBef>
              <a:buFont typeface="Arial" charset="0"/>
              <a:buNone/>
            </a:pPr>
            <a:r>
              <a:rPr lang="en-US" sz="1400" dirty="0"/>
              <a:t>SA12 = artrans.wge(airlog,c(rep(0,11),1)) # take the 12th difference of the data (1-B</a:t>
            </a:r>
            <a:r>
              <a:rPr lang="en-US" sz="1400" baseline="30000" dirty="0"/>
              <a:t>12</a:t>
            </a:r>
            <a:r>
              <a:rPr lang="en-US" sz="1400" dirty="0"/>
              <a:t>)</a:t>
            </a:r>
          </a:p>
          <a:p>
            <a:pPr marL="0" indent="0">
              <a:spcBef>
                <a:spcPts val="488"/>
              </a:spcBef>
              <a:buFont typeface="Arial" charset="0"/>
              <a:buNone/>
            </a:pPr>
            <a:r>
              <a:rPr lang="en-US" sz="1400" dirty="0"/>
              <a:t>Parzen = aic.wge(SA12, p = 13) #Phi(B)(1-B12)(Xt-mu) = at</a:t>
            </a:r>
          </a:p>
          <a:p>
            <a:pPr marL="0" indent="0">
              <a:spcBef>
                <a:spcPts val="488"/>
              </a:spcBef>
              <a:buFont typeface="Arial" charset="0"/>
              <a:buNone/>
            </a:pPr>
            <a:r>
              <a:rPr lang="en-US" sz="1400" dirty="0"/>
              <a:t>Box = aic.wge(SA1_12, q = 13) #(1-B)(1-B</a:t>
            </a:r>
            <a:r>
              <a:rPr lang="en-US" sz="1400" baseline="30000" dirty="0"/>
              <a:t>12</a:t>
            </a:r>
            <a:r>
              <a:rPr lang="en-US" sz="1400" dirty="0"/>
              <a:t>) (Xt-mu) = Theta(B)at</a:t>
            </a:r>
          </a:p>
          <a:p>
            <a:pPr marL="0" indent="0">
              <a:spcBef>
                <a:spcPts val="488"/>
              </a:spcBef>
              <a:buFont typeface="Arial" charset="0"/>
              <a:buNone/>
            </a:pPr>
            <a:r>
              <a:rPr lang="en-US" sz="1400" dirty="0" err="1"/>
              <a:t>WoodwardAndGray</a:t>
            </a:r>
            <a:r>
              <a:rPr lang="en-US" sz="1400" dirty="0"/>
              <a:t> = aic.wge(SA1_12, p = 12) # #Phi(B)(1-B)(1-B</a:t>
            </a:r>
            <a:r>
              <a:rPr lang="en-US" sz="1400" baseline="30000" dirty="0"/>
              <a:t>12</a:t>
            </a:r>
            <a:r>
              <a:rPr lang="en-US" sz="1400" dirty="0"/>
              <a:t>) (Xt-mu) = at</a:t>
            </a:r>
          </a:p>
          <a:p>
            <a:pPr marL="0" indent="0">
              <a:spcBef>
                <a:spcPts val="488"/>
              </a:spcBef>
              <a:buFont typeface="Arial" charset="0"/>
              <a:buNone/>
            </a:pPr>
            <a:r>
              <a:rPr lang="en-US" sz="1400" dirty="0"/>
              <a:t>Parzen$value</a:t>
            </a:r>
          </a:p>
          <a:p>
            <a:pPr marL="0" indent="0">
              <a:spcBef>
                <a:spcPts val="488"/>
              </a:spcBef>
              <a:buFont typeface="Arial" charset="0"/>
              <a:buNone/>
            </a:pPr>
            <a:r>
              <a:rPr lang="en-US" sz="1400" dirty="0"/>
              <a:t>Box$value</a:t>
            </a:r>
          </a:p>
          <a:p>
            <a:pPr marL="0" indent="0">
              <a:spcBef>
                <a:spcPts val="488"/>
              </a:spcBef>
              <a:buFont typeface="Arial" charset="0"/>
              <a:buNone/>
            </a:pPr>
            <a:r>
              <a:rPr lang="en-US" sz="1400" dirty="0" err="1"/>
              <a:t>WoodwardAndGray$value</a:t>
            </a:r>
            <a:endParaRPr lang="en-US" sz="1400" dirty="0"/>
          </a:p>
          <a:p>
            <a:pPr marL="0" indent="0">
              <a:spcBef>
                <a:spcPts val="488"/>
              </a:spcBef>
              <a:buFont typeface="Arial" charset="0"/>
              <a:buNone/>
            </a:pPr>
            <a:r>
              <a:rPr lang="en-US" sz="1400" dirty="0"/>
              <a:t># We will return to this competition when we use the model to forecast!</a:t>
            </a:r>
          </a:p>
        </p:txBody>
      </p:sp>
    </p:spTree>
    <p:extLst>
      <p:ext uri="{BB962C8B-B14F-4D97-AF65-F5344CB8AC3E}">
        <p14:creationId xmlns:p14="http://schemas.microsoft.com/office/powerpoint/2010/main" val="27161570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7765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4663</TotalTime>
  <Words>5522</Words>
  <Application>Microsoft Macintosh PowerPoint</Application>
  <PresentationFormat>On-screen Show (4:3)</PresentationFormat>
  <Paragraphs>581</Paragraphs>
  <Slides>91</Slides>
  <Notes>45</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99" baseType="lpstr">
      <vt:lpstr>Arial</vt:lpstr>
      <vt:lpstr>Calibri</vt:lpstr>
      <vt:lpstr>Cambria Math</vt:lpstr>
      <vt:lpstr>Courier New</vt:lpstr>
      <vt:lpstr>Symbol</vt:lpstr>
      <vt:lpstr>Times New Roman</vt:lpstr>
      <vt:lpstr>1_Body Slides</vt:lpstr>
      <vt:lpstr>Equation</vt:lpstr>
      <vt:lpstr>Signal-Plus-Noise Models vs. Stationary Models</vt:lpstr>
      <vt:lpstr>Deterministic Signal-Plus-Noise Models</vt:lpstr>
      <vt:lpstr>Deterministic Signal-Plus-Noise Models</vt:lpstr>
      <vt:lpstr>Deterministic Signal-Plus-Noise Models</vt:lpstr>
      <vt:lpstr>Deterministic Signal-Plus-Noise Models</vt:lpstr>
      <vt:lpstr>Deterministic Signal-Plus-Noise Models</vt:lpstr>
      <vt:lpstr>Deterministic Signal-Plus-Noise Models</vt:lpstr>
      <vt:lpstr>Deterministic Signal-Plus-Noise Models</vt:lpstr>
      <vt:lpstr>Deterministic Signal-Plus-Noise Models</vt:lpstr>
      <vt:lpstr>Deterministic Signal-Plus-Noise Models</vt:lpstr>
      <vt:lpstr>Deterministic Signal-Plus-Noise Models</vt:lpstr>
      <vt:lpstr>Deterministic Signal-Plus-Noise Models</vt:lpstr>
      <vt:lpstr>PowerPoint Presentation</vt:lpstr>
      <vt:lpstr>Signal Present?</vt:lpstr>
      <vt:lpstr>PowerPoint Presentation</vt:lpstr>
      <vt:lpstr>PowerPoint Presentation</vt:lpstr>
      <vt:lpstr>PowerPoint Presentation</vt:lpstr>
      <vt:lpstr>Four Realizations from the Stationary  AR(4) Model</vt:lpstr>
      <vt:lpstr>PowerPoint Presentation</vt:lpstr>
      <vt:lpstr>Screencast for Signal-Plus-Noise Models</vt:lpstr>
      <vt:lpstr>PowerPoint Presentation</vt:lpstr>
      <vt:lpstr>Also, be able to generate realizations from a model in factored form</vt:lpstr>
      <vt:lpstr>PowerPoint Presentation</vt:lpstr>
      <vt:lpstr>ARIMA Properties and Characteristics</vt:lpstr>
      <vt:lpstr>ARIMA(p,d,q) Models</vt:lpstr>
      <vt:lpstr>ARIMA(p,d,q) Models</vt:lpstr>
      <vt:lpstr>PowerPoint Presentation</vt:lpstr>
      <vt:lpstr>Extended Autocorrelations</vt:lpstr>
      <vt:lpstr>PowerPoint Presentation</vt:lpstr>
      <vt:lpstr>PowerPoint Presentation</vt:lpstr>
      <vt:lpstr>PowerPoint Presentation</vt:lpstr>
      <vt:lpstr>PowerPoint Presentation</vt:lpstr>
      <vt:lpstr>ARIMA and tswge</vt:lpstr>
      <vt:lpstr>PowerPoint Presentation</vt:lpstr>
      <vt:lpstr>PowerPoint Presentation</vt:lpstr>
      <vt:lpstr>ARIMA</vt:lpstr>
      <vt:lpstr>ARIMA(0,1,0)</vt:lpstr>
      <vt:lpstr>ARIMA(0,1,0)</vt:lpstr>
      <vt:lpstr>PowerPoint Presentation</vt:lpstr>
      <vt:lpstr>Differencing Data</vt:lpstr>
      <vt:lpstr>PowerPoint Presentation</vt:lpstr>
      <vt:lpstr>PowerPoint Presentation</vt:lpstr>
      <vt:lpstr>ARIMA</vt:lpstr>
      <vt:lpstr>Stationarize the ARIMA(0,1,0): Taking out the (1 – B)</vt:lpstr>
      <vt:lpstr>Stationarize the ARIMA(0,1,0): Taking out the (1 – B)</vt:lpstr>
      <vt:lpstr>ARIMA(0,1,0): Stock Example</vt:lpstr>
      <vt:lpstr>ARIMA(0,1,0): Stock Example</vt:lpstr>
      <vt:lpstr>ARIMA(2,1,0)</vt:lpstr>
      <vt:lpstr>ARIMA(2,1,0)</vt:lpstr>
      <vt:lpstr>Stationarize the ARIMA(2,1,0): Taking out the (1–B)</vt:lpstr>
      <vt:lpstr>ARIMA(2,1,0)</vt:lpstr>
      <vt:lpstr>ARIMA(2,2,1)</vt:lpstr>
      <vt:lpstr>ARIMA(2,2,1)</vt:lpstr>
      <vt:lpstr>Stationarize the ARIMA(2,2,1): Taking out the (1 – B)2</vt:lpstr>
      <vt:lpstr>PowerPoint Presentation</vt:lpstr>
      <vt:lpstr>ARIMA</vt:lpstr>
      <vt:lpstr>General Comments about  ARIMA Models</vt:lpstr>
      <vt:lpstr>PowerPoint Presentation</vt:lpstr>
      <vt:lpstr>Seasonal Models |  Properties and Characteristics</vt:lpstr>
      <vt:lpstr>PowerPoint Presentation</vt:lpstr>
      <vt:lpstr>PowerPoint Presentation</vt:lpstr>
      <vt:lpstr>Seasonal Models | Examples </vt:lpstr>
      <vt:lpstr>PowerPoint Presentation</vt:lpstr>
      <vt:lpstr>PowerPoint Presentation</vt:lpstr>
      <vt:lpstr>PowerPoint Presentation</vt:lpstr>
      <vt:lpstr>PowerPoint Presentation</vt:lpstr>
      <vt:lpstr>PowerPoint Presentation</vt:lpstr>
      <vt:lpstr>Notes</vt:lpstr>
      <vt:lpstr>PowerPoint Presentation</vt:lpstr>
      <vt:lpstr>Seasonal Models, ARUMA and tswge</vt:lpstr>
      <vt:lpstr>PowerPoint Presentation</vt:lpstr>
      <vt:lpstr>PowerPoint Presentation</vt:lpstr>
      <vt:lpstr>Stationarize an ARUMA</vt:lpstr>
      <vt:lpstr>Stationarize Quarterly Data:  Taking out the (1 – B4)</vt:lpstr>
      <vt:lpstr>Stationarize Monthly Seasonal Data:  Taking out the (1 – B12)</vt:lpstr>
      <vt:lpstr>PowerPoint Presentation</vt:lpstr>
      <vt:lpstr>Seasonal Models | Factor Tables</vt:lpstr>
      <vt:lpstr>PowerPoint Presentation</vt:lpstr>
      <vt:lpstr>PowerPoint Presentation</vt:lpstr>
      <vt:lpstr>PowerPoint Presentation</vt:lpstr>
      <vt:lpstr>Seasonal Models | tswge and Factor Tables</vt:lpstr>
      <vt:lpstr>tswge Screen Share</vt:lpstr>
      <vt:lpstr>PowerPoint Presentation</vt:lpstr>
      <vt:lpstr>A More General Seasonal Model</vt:lpstr>
      <vt:lpstr>A More General Seasonal Model</vt:lpstr>
      <vt:lpstr>Airline Data</vt:lpstr>
      <vt:lpstr>Airline Competition Among the Greats!</vt:lpstr>
      <vt:lpstr>PowerPoint Presentation</vt:lpstr>
      <vt:lpstr>Screen Share: Airline Data </vt:lpstr>
      <vt:lpstr>tswge Screen Share</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333</cp:revision>
  <dcterms:created xsi:type="dcterms:W3CDTF">2016-03-21T14:12:59Z</dcterms:created>
  <dcterms:modified xsi:type="dcterms:W3CDTF">2019-01-30T13:41:03Z</dcterms:modified>
  <cp:category/>
</cp:coreProperties>
</file>